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2"/>
  </p:notesMasterIdLst>
  <p:sldIdLst>
    <p:sldId id="256" r:id="rId2"/>
    <p:sldId id="273" r:id="rId3"/>
    <p:sldId id="272" r:id="rId4"/>
    <p:sldId id="274" r:id="rId5"/>
    <p:sldId id="275" r:id="rId6"/>
    <p:sldId id="276" r:id="rId7"/>
    <p:sldId id="277" r:id="rId8"/>
    <p:sldId id="278" r:id="rId9"/>
    <p:sldId id="279" r:id="rId10"/>
    <p:sldId id="281" r:id="rId11"/>
    <p:sldId id="283" r:id="rId12"/>
    <p:sldId id="284" r:id="rId13"/>
    <p:sldId id="285" r:id="rId14"/>
    <p:sldId id="292" r:id="rId15"/>
    <p:sldId id="286" r:id="rId16"/>
    <p:sldId id="287" r:id="rId17"/>
    <p:sldId id="288" r:id="rId18"/>
    <p:sldId id="289" r:id="rId19"/>
    <p:sldId id="290" r:id="rId20"/>
    <p:sldId id="29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6419"/>
    <a:srgbClr val="FC5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26" autoAdjust="0"/>
    <p:restoredTop sz="94660"/>
  </p:normalViewPr>
  <p:slideViewPr>
    <p:cSldViewPr snapToGrid="0">
      <p:cViewPr varScale="1">
        <p:scale>
          <a:sx n="95" d="100"/>
          <a:sy n="95" d="100"/>
        </p:scale>
        <p:origin x="240" y="7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47B2C50B-E507-4F85-AF7C-3B9C456E887D}" type="datetimeFigureOut">
              <a:rPr lang="fa-IR" smtClean="0"/>
              <a:t>17/12/1447</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E7516A4-225D-431F-9139-2A9D2906606E}" type="slidenum">
              <a:rPr lang="fa-IR" smtClean="0"/>
              <a:t>‹#›</a:t>
            </a:fld>
            <a:endParaRPr lang="fa-IR"/>
          </a:p>
        </p:txBody>
      </p:sp>
    </p:spTree>
    <p:extLst>
      <p:ext uri="{BB962C8B-B14F-4D97-AF65-F5344CB8AC3E}">
        <p14:creationId xmlns:p14="http://schemas.microsoft.com/office/powerpoint/2010/main" val="1894074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C4CB56-67D9-4C8D-8946-325B2DFB377C}" type="datetimeFigureOut">
              <a:rPr lang="en-US" smtClean="0"/>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C1970-31EF-41C0-8B63-B98831111D2A}" type="slidenum">
              <a:rPr lang="en-US" smtClean="0"/>
              <a:t>‹#›</a:t>
            </a:fld>
            <a:endParaRPr lang="en-US"/>
          </a:p>
        </p:txBody>
      </p:sp>
    </p:spTree>
    <p:extLst>
      <p:ext uri="{BB962C8B-B14F-4D97-AF65-F5344CB8AC3E}">
        <p14:creationId xmlns:p14="http://schemas.microsoft.com/office/powerpoint/2010/main" val="1837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C4CB56-67D9-4C8D-8946-325B2DFB377C}" type="datetimeFigureOut">
              <a:rPr lang="en-US" smtClean="0"/>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C1970-31EF-41C0-8B63-B98831111D2A}" type="slidenum">
              <a:rPr lang="en-US" smtClean="0"/>
              <a:t>‹#›</a:t>
            </a:fld>
            <a:endParaRPr lang="en-US"/>
          </a:p>
        </p:txBody>
      </p:sp>
    </p:spTree>
    <p:extLst>
      <p:ext uri="{BB962C8B-B14F-4D97-AF65-F5344CB8AC3E}">
        <p14:creationId xmlns:p14="http://schemas.microsoft.com/office/powerpoint/2010/main" val="3953903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C4CB56-67D9-4C8D-8946-325B2DFB377C}" type="datetimeFigureOut">
              <a:rPr lang="en-US" smtClean="0"/>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C1970-31EF-41C0-8B63-B98831111D2A}" type="slidenum">
              <a:rPr lang="en-US" smtClean="0"/>
              <a:t>‹#›</a:t>
            </a:fld>
            <a:endParaRPr lang="en-US"/>
          </a:p>
        </p:txBody>
      </p:sp>
    </p:spTree>
    <p:extLst>
      <p:ext uri="{BB962C8B-B14F-4D97-AF65-F5344CB8AC3E}">
        <p14:creationId xmlns:p14="http://schemas.microsoft.com/office/powerpoint/2010/main" val="1657469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C4CB56-67D9-4C8D-8946-325B2DFB377C}" type="datetimeFigureOut">
              <a:rPr lang="en-US" smtClean="0"/>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C1970-31EF-41C0-8B63-B98831111D2A}"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93264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C4CB56-67D9-4C8D-8946-325B2DFB377C}" type="datetimeFigureOut">
              <a:rPr lang="en-US" smtClean="0"/>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C1970-31EF-41C0-8B63-B98831111D2A}" type="slidenum">
              <a:rPr lang="en-US" smtClean="0"/>
              <a:t>‹#›</a:t>
            </a:fld>
            <a:endParaRPr lang="en-US"/>
          </a:p>
        </p:txBody>
      </p:sp>
    </p:spTree>
    <p:extLst>
      <p:ext uri="{BB962C8B-B14F-4D97-AF65-F5344CB8AC3E}">
        <p14:creationId xmlns:p14="http://schemas.microsoft.com/office/powerpoint/2010/main" val="686861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1C4CB56-67D9-4C8D-8946-325B2DFB377C}" type="datetimeFigureOut">
              <a:rPr lang="en-US" smtClean="0"/>
              <a:t>6/2/2026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C1970-31EF-41C0-8B63-B98831111D2A}" type="slidenum">
              <a:rPr lang="en-US" smtClean="0"/>
              <a:t>‹#›</a:t>
            </a:fld>
            <a:endParaRPr lang="en-US"/>
          </a:p>
        </p:txBody>
      </p:sp>
    </p:spTree>
    <p:extLst>
      <p:ext uri="{BB962C8B-B14F-4D97-AF65-F5344CB8AC3E}">
        <p14:creationId xmlns:p14="http://schemas.microsoft.com/office/powerpoint/2010/main" val="4090022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1C4CB56-67D9-4C8D-8946-325B2DFB377C}" type="datetimeFigureOut">
              <a:rPr lang="en-US" smtClean="0"/>
              <a:t>6/2/2026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C1970-31EF-41C0-8B63-B98831111D2A}" type="slidenum">
              <a:rPr lang="en-US" smtClean="0"/>
              <a:t>‹#›</a:t>
            </a:fld>
            <a:endParaRPr lang="en-US"/>
          </a:p>
        </p:txBody>
      </p:sp>
    </p:spTree>
    <p:extLst>
      <p:ext uri="{BB962C8B-B14F-4D97-AF65-F5344CB8AC3E}">
        <p14:creationId xmlns:p14="http://schemas.microsoft.com/office/powerpoint/2010/main" val="3008262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C4CB56-67D9-4C8D-8946-325B2DFB377C}" type="datetimeFigureOut">
              <a:rPr lang="en-US" smtClean="0"/>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C1970-31EF-41C0-8B63-B98831111D2A}" type="slidenum">
              <a:rPr lang="en-US" smtClean="0"/>
              <a:t>‹#›</a:t>
            </a:fld>
            <a:endParaRPr lang="en-US"/>
          </a:p>
        </p:txBody>
      </p:sp>
    </p:spTree>
    <p:extLst>
      <p:ext uri="{BB962C8B-B14F-4D97-AF65-F5344CB8AC3E}">
        <p14:creationId xmlns:p14="http://schemas.microsoft.com/office/powerpoint/2010/main" val="2617787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C4CB56-67D9-4C8D-8946-325B2DFB377C}" type="datetimeFigureOut">
              <a:rPr lang="en-US" smtClean="0"/>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C1970-31EF-41C0-8B63-B98831111D2A}" type="slidenum">
              <a:rPr lang="en-US" smtClean="0"/>
              <a:t>‹#›</a:t>
            </a:fld>
            <a:endParaRPr lang="en-US"/>
          </a:p>
        </p:txBody>
      </p:sp>
    </p:spTree>
    <p:extLst>
      <p:ext uri="{BB962C8B-B14F-4D97-AF65-F5344CB8AC3E}">
        <p14:creationId xmlns:p14="http://schemas.microsoft.com/office/powerpoint/2010/main" val="216133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C4CB56-67D9-4C8D-8946-325B2DFB377C}" type="datetimeFigureOut">
              <a:rPr lang="en-US" smtClean="0"/>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C1970-31EF-41C0-8B63-B98831111D2A}" type="slidenum">
              <a:rPr lang="en-US" smtClean="0"/>
              <a:t>‹#›</a:t>
            </a:fld>
            <a:endParaRPr lang="en-US"/>
          </a:p>
        </p:txBody>
      </p:sp>
    </p:spTree>
    <p:extLst>
      <p:ext uri="{BB962C8B-B14F-4D97-AF65-F5344CB8AC3E}">
        <p14:creationId xmlns:p14="http://schemas.microsoft.com/office/powerpoint/2010/main" val="263053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C4CB56-67D9-4C8D-8946-325B2DFB377C}" type="datetimeFigureOut">
              <a:rPr lang="en-US" smtClean="0"/>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C1970-31EF-41C0-8B63-B98831111D2A}" type="slidenum">
              <a:rPr lang="en-US" smtClean="0"/>
              <a:t>‹#›</a:t>
            </a:fld>
            <a:endParaRPr lang="en-US"/>
          </a:p>
        </p:txBody>
      </p:sp>
    </p:spTree>
    <p:extLst>
      <p:ext uri="{BB962C8B-B14F-4D97-AF65-F5344CB8AC3E}">
        <p14:creationId xmlns:p14="http://schemas.microsoft.com/office/powerpoint/2010/main" val="318243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C4CB56-67D9-4C8D-8946-325B2DFB377C}" type="datetimeFigureOut">
              <a:rPr lang="en-US" smtClean="0"/>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C1970-31EF-41C0-8B63-B98831111D2A}" type="slidenum">
              <a:rPr lang="en-US" smtClean="0"/>
              <a:t>‹#›</a:t>
            </a:fld>
            <a:endParaRPr lang="en-US"/>
          </a:p>
        </p:txBody>
      </p:sp>
    </p:spTree>
    <p:extLst>
      <p:ext uri="{BB962C8B-B14F-4D97-AF65-F5344CB8AC3E}">
        <p14:creationId xmlns:p14="http://schemas.microsoft.com/office/powerpoint/2010/main" val="189875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C4CB56-67D9-4C8D-8946-325B2DFB377C}" type="datetimeFigureOut">
              <a:rPr lang="en-US" smtClean="0"/>
              <a:t>6/2/2026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C1970-31EF-41C0-8B63-B98831111D2A}" type="slidenum">
              <a:rPr lang="en-US" smtClean="0"/>
              <a:t>‹#›</a:t>
            </a:fld>
            <a:endParaRPr lang="en-US"/>
          </a:p>
        </p:txBody>
      </p:sp>
    </p:spTree>
    <p:extLst>
      <p:ext uri="{BB962C8B-B14F-4D97-AF65-F5344CB8AC3E}">
        <p14:creationId xmlns:p14="http://schemas.microsoft.com/office/powerpoint/2010/main" val="183202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C4CB56-67D9-4C8D-8946-325B2DFB377C}" type="datetimeFigureOut">
              <a:rPr lang="en-US" smtClean="0"/>
              <a:t>6/2/2026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C1970-31EF-41C0-8B63-B98831111D2A}" type="slidenum">
              <a:rPr lang="en-US" smtClean="0"/>
              <a:t>‹#›</a:t>
            </a:fld>
            <a:endParaRPr lang="en-US"/>
          </a:p>
        </p:txBody>
      </p:sp>
    </p:spTree>
    <p:extLst>
      <p:ext uri="{BB962C8B-B14F-4D97-AF65-F5344CB8AC3E}">
        <p14:creationId xmlns:p14="http://schemas.microsoft.com/office/powerpoint/2010/main" val="204815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4CB56-67D9-4C8D-8946-325B2DFB377C}" type="datetimeFigureOut">
              <a:rPr lang="en-US" smtClean="0"/>
              <a:t>6/2/2026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6C1970-31EF-41C0-8B63-B98831111D2A}" type="slidenum">
              <a:rPr lang="en-US" smtClean="0"/>
              <a:t>‹#›</a:t>
            </a:fld>
            <a:endParaRPr lang="en-US"/>
          </a:p>
        </p:txBody>
      </p:sp>
    </p:spTree>
    <p:extLst>
      <p:ext uri="{BB962C8B-B14F-4D97-AF65-F5344CB8AC3E}">
        <p14:creationId xmlns:p14="http://schemas.microsoft.com/office/powerpoint/2010/main" val="2535215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C4CB56-67D9-4C8D-8946-325B2DFB377C}" type="datetimeFigureOut">
              <a:rPr lang="en-US" smtClean="0"/>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C1970-31EF-41C0-8B63-B98831111D2A}" type="slidenum">
              <a:rPr lang="en-US" smtClean="0"/>
              <a:t>‹#›</a:t>
            </a:fld>
            <a:endParaRPr lang="en-US"/>
          </a:p>
        </p:txBody>
      </p:sp>
    </p:spTree>
    <p:extLst>
      <p:ext uri="{BB962C8B-B14F-4D97-AF65-F5344CB8AC3E}">
        <p14:creationId xmlns:p14="http://schemas.microsoft.com/office/powerpoint/2010/main" val="1271371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C4CB56-67D9-4C8D-8946-325B2DFB377C}" type="datetimeFigureOut">
              <a:rPr lang="en-US" smtClean="0"/>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C1970-31EF-41C0-8B63-B98831111D2A}" type="slidenum">
              <a:rPr lang="en-US" smtClean="0"/>
              <a:t>‹#›</a:t>
            </a:fld>
            <a:endParaRPr lang="en-US"/>
          </a:p>
        </p:txBody>
      </p:sp>
    </p:spTree>
    <p:extLst>
      <p:ext uri="{BB962C8B-B14F-4D97-AF65-F5344CB8AC3E}">
        <p14:creationId xmlns:p14="http://schemas.microsoft.com/office/powerpoint/2010/main" val="3584918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1C4CB56-67D9-4C8D-8946-325B2DFB377C}" type="datetimeFigureOut">
              <a:rPr lang="en-US" smtClean="0"/>
              <a:t>6/2/2026</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26C1970-31EF-41C0-8B63-B98831111D2A}" type="slidenum">
              <a:rPr lang="en-US" smtClean="0"/>
              <a:t>‹#›</a:t>
            </a:fld>
            <a:endParaRPr lang="en-US"/>
          </a:p>
        </p:txBody>
      </p:sp>
    </p:spTree>
    <p:extLst>
      <p:ext uri="{BB962C8B-B14F-4D97-AF65-F5344CB8AC3E}">
        <p14:creationId xmlns:p14="http://schemas.microsoft.com/office/powerpoint/2010/main" val="14027961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763C557E-178C-E51F-F1F1-7A7B65CFF29B}"/>
              </a:ext>
            </a:extLst>
          </p:cNvPr>
          <p:cNvSpPr/>
          <p:nvPr/>
        </p:nvSpPr>
        <p:spPr>
          <a:xfrm>
            <a:off x="6885845" y="2349302"/>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ABD9E147-FD43-2B1B-B230-BF00CC12B83D}"/>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204237" y="3367188"/>
            <a:ext cx="9873818" cy="1617161"/>
          </a:xfrm>
          <a:prstGeom prst="roundRect">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tx1"/>
                </a:solidFill>
                <a:latin typeface="Century Gothic" panose="020B0502020202020204" pitchFamily="34" charset="0"/>
              </a:rPr>
              <a:t>Raimand Mehr Afarin Industrial Group Co</a:t>
            </a:r>
            <a:r>
              <a:rPr lang="en-US" sz="4000" b="1" dirty="0">
                <a:ln/>
                <a:solidFill>
                  <a:schemeClr val="tx1"/>
                </a:solidFill>
                <a:latin typeface="Century Gothic" panose="020B0502020202020204" pitchFamily="34" charset="0"/>
              </a:rPr>
              <a:t>,</a:t>
            </a:r>
          </a:p>
          <a:p>
            <a:pPr algn="ctr"/>
            <a:endParaRPr lang="en-US" sz="2000" b="1" dirty="0">
              <a:ln/>
              <a:latin typeface="Century Gothic" panose="020B0502020202020204" pitchFamily="34" charset="0"/>
            </a:endParaRPr>
          </a:p>
          <a:p>
            <a:pPr algn="ctr"/>
            <a:r>
              <a:rPr lang="en-US" sz="2200" b="1" dirty="0">
                <a:ln/>
                <a:latin typeface="Century Gothic" panose="020B0502020202020204" pitchFamily="34" charset="0"/>
              </a:rPr>
              <a:t>Powering Production, Delivering Excellence</a:t>
            </a:r>
            <a:endParaRPr lang="fa-IR" sz="2200" b="1" dirty="0">
              <a:ln/>
              <a:latin typeface="Century Gothic" panose="020B0502020202020204" pitchFamily="34" charset="0"/>
            </a:endParaRPr>
          </a:p>
        </p:txBody>
      </p:sp>
      <p:sp>
        <p:nvSpPr>
          <p:cNvPr id="32" name="Oval 31"/>
          <p:cNvSpPr/>
          <p:nvPr/>
        </p:nvSpPr>
        <p:spPr>
          <a:xfrm>
            <a:off x="-36718" y="-104005"/>
            <a:ext cx="1729507" cy="1803943"/>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6D903CED-6FB8-0696-3F73-48656241AF24}"/>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77614AC0-7338-CB1A-CF87-85427A12776A}"/>
              </a:ext>
            </a:extLst>
          </p:cNvPr>
          <p:cNvSpPr txBox="1"/>
          <p:nvPr/>
        </p:nvSpPr>
        <p:spPr>
          <a:xfrm>
            <a:off x="2405379" y="597008"/>
            <a:ext cx="7455477" cy="923330"/>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effectLst>
                  <a:glow rad="228600">
                    <a:schemeClr val="accent6">
                      <a:satMod val="175000"/>
                      <a:alpha val="40000"/>
                    </a:schemeClr>
                  </a:glow>
                </a:effectLst>
                <a:latin typeface="Century Gothic" panose="020B0502020202020204" pitchFamily="34" charset="0"/>
              </a:rPr>
              <a:t>COMPANY PROFILE</a:t>
            </a:r>
            <a:endParaRPr lang="fa-IR" sz="5400" b="1" dirty="0">
              <a:ln/>
              <a:effectLst>
                <a:glow rad="228600">
                  <a:schemeClr val="accent6">
                    <a:satMod val="175000"/>
                    <a:alpha val="40000"/>
                  </a:schemeClr>
                </a:glow>
              </a:effectLst>
              <a:latin typeface="Century Gothic" panose="020B0502020202020204" pitchFamily="34" charset="0"/>
            </a:endParaRPr>
          </a:p>
        </p:txBody>
      </p:sp>
      <p:sp>
        <p:nvSpPr>
          <p:cNvPr id="42" name="Diamond 41">
            <a:extLst>
              <a:ext uri="{FF2B5EF4-FFF2-40B4-BE49-F238E27FC236}">
                <a16:creationId xmlns:a16="http://schemas.microsoft.com/office/drawing/2014/main" id="{31E5303D-587C-2B91-3D1F-9C4C918E93AA}"/>
              </a:ext>
            </a:extLst>
          </p:cNvPr>
          <p:cNvSpPr/>
          <p:nvPr/>
        </p:nvSpPr>
        <p:spPr>
          <a:xfrm>
            <a:off x="5290749" y="1539063"/>
            <a:ext cx="1692000" cy="1692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Diamond 43">
            <a:extLst>
              <a:ext uri="{FF2B5EF4-FFF2-40B4-BE49-F238E27FC236}">
                <a16:creationId xmlns:a16="http://schemas.microsoft.com/office/drawing/2014/main" id="{AADB9C21-1BCE-217A-09CB-FDECD263322A}"/>
              </a:ext>
            </a:extLst>
          </p:cNvPr>
          <p:cNvSpPr/>
          <p:nvPr/>
        </p:nvSpPr>
        <p:spPr>
          <a:xfrm>
            <a:off x="5349146" y="1585870"/>
            <a:ext cx="1584000" cy="1584000"/>
          </a:xfrm>
          <a:prstGeom prst="diamond">
            <a:avLst/>
          </a:prstGeom>
          <a:solidFill>
            <a:schemeClr val="tx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Diamond 44">
            <a:extLst>
              <a:ext uri="{FF2B5EF4-FFF2-40B4-BE49-F238E27FC236}">
                <a16:creationId xmlns:a16="http://schemas.microsoft.com/office/drawing/2014/main" id="{25421AF7-A598-E938-AD4A-1CD0221DF241}"/>
              </a:ext>
            </a:extLst>
          </p:cNvPr>
          <p:cNvSpPr/>
          <p:nvPr/>
        </p:nvSpPr>
        <p:spPr>
          <a:xfrm>
            <a:off x="5399870" y="1637538"/>
            <a:ext cx="1476000" cy="1476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Diamond 45">
            <a:extLst>
              <a:ext uri="{FF2B5EF4-FFF2-40B4-BE49-F238E27FC236}">
                <a16:creationId xmlns:a16="http://schemas.microsoft.com/office/drawing/2014/main" id="{FB8DF532-1BD8-10B2-393D-83D2842517C5}"/>
              </a:ext>
            </a:extLst>
          </p:cNvPr>
          <p:cNvSpPr/>
          <p:nvPr/>
        </p:nvSpPr>
        <p:spPr>
          <a:xfrm>
            <a:off x="5467118" y="1711975"/>
            <a:ext cx="1332000" cy="1332000"/>
          </a:xfrm>
          <a:prstGeom prst="diamond">
            <a:avLst/>
          </a:prstGeom>
          <a:solidFill>
            <a:schemeClr val="tx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Diamond 46">
            <a:extLst>
              <a:ext uri="{FF2B5EF4-FFF2-40B4-BE49-F238E27FC236}">
                <a16:creationId xmlns:a16="http://schemas.microsoft.com/office/drawing/2014/main" id="{27C67305-9188-2067-387D-DD47219D4173}"/>
              </a:ext>
            </a:extLst>
          </p:cNvPr>
          <p:cNvSpPr/>
          <p:nvPr/>
        </p:nvSpPr>
        <p:spPr>
          <a:xfrm>
            <a:off x="5521118" y="1749425"/>
            <a:ext cx="1224000" cy="1224000"/>
          </a:xfrm>
          <a:prstGeom prst="diamond">
            <a:avLst/>
          </a:prstGeom>
          <a:solidFill>
            <a:srgbClr val="DC6419"/>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Arc 47">
            <a:extLst>
              <a:ext uri="{FF2B5EF4-FFF2-40B4-BE49-F238E27FC236}">
                <a16:creationId xmlns:a16="http://schemas.microsoft.com/office/drawing/2014/main" id="{3B8318D8-4239-D676-1BC8-2388D07F866E}"/>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E24A9670-1DE0-4245-B976-42A5C7DB7633}"/>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50" name="Rectangle 49">
            <a:extLst>
              <a:ext uri="{FF2B5EF4-FFF2-40B4-BE49-F238E27FC236}">
                <a16:creationId xmlns:a16="http://schemas.microsoft.com/office/drawing/2014/main" id="{C31FD8E7-B7E3-1306-EE01-20E6A2DC7ACD}"/>
              </a:ext>
            </a:extLst>
          </p:cNvPr>
          <p:cNvSpPr/>
          <p:nvPr/>
        </p:nvSpPr>
        <p:spPr>
          <a:xfrm>
            <a:off x="0" y="2361425"/>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01691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B2DC9207-8AB5-85C8-B146-9857E32E0689}"/>
            </a:ext>
          </a:extLst>
        </p:cNvPr>
        <p:cNvGrpSpPr/>
        <p:nvPr/>
      </p:nvGrpSpPr>
      <p:grpSpPr>
        <a:xfrm>
          <a:off x="0" y="0"/>
          <a:ext cx="0" cy="0"/>
          <a:chOff x="0" y="0"/>
          <a:chExt cx="0" cy="0"/>
        </a:xfrm>
      </p:grpSpPr>
      <p:pic>
        <p:nvPicPr>
          <p:cNvPr id="83" name="Picture 82">
            <a:extLst>
              <a:ext uri="{FF2B5EF4-FFF2-40B4-BE49-F238E27FC236}">
                <a16:creationId xmlns:a16="http://schemas.microsoft.com/office/drawing/2014/main" id="{73E27391-DF8F-E973-4DBF-72AFDE875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550" y="1619250"/>
            <a:ext cx="3168000" cy="316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7" name="Picture 76">
            <a:extLst>
              <a:ext uri="{FF2B5EF4-FFF2-40B4-BE49-F238E27FC236}">
                <a16:creationId xmlns:a16="http://schemas.microsoft.com/office/drawing/2014/main" id="{7AE4699F-5FB7-ABF8-609C-9523E9CFE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276" y="1613787"/>
            <a:ext cx="3168000" cy="316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lowchart: Document 4">
            <a:extLst>
              <a:ext uri="{FF2B5EF4-FFF2-40B4-BE49-F238E27FC236}">
                <a16:creationId xmlns:a16="http://schemas.microsoft.com/office/drawing/2014/main" id="{D9D8CA1A-000F-230B-29CB-04E955A04914}"/>
              </a:ext>
            </a:extLst>
          </p:cNvPr>
          <p:cNvSpPr/>
          <p:nvPr/>
        </p:nvSpPr>
        <p:spPr>
          <a:xfrm rot="5400000">
            <a:off x="8107404" y="2878911"/>
            <a:ext cx="7002532" cy="1203302"/>
          </a:xfrm>
          <a:prstGeom prst="flowChartDocumen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lowchart: Document 10">
            <a:extLst>
              <a:ext uri="{FF2B5EF4-FFF2-40B4-BE49-F238E27FC236}">
                <a16:creationId xmlns:a16="http://schemas.microsoft.com/office/drawing/2014/main" id="{720EDA04-04B2-09E7-C031-DA9C1C5CC218}"/>
              </a:ext>
            </a:extLst>
          </p:cNvPr>
          <p:cNvSpPr/>
          <p:nvPr/>
        </p:nvSpPr>
        <p:spPr>
          <a:xfrm rot="5400000">
            <a:off x="8191279" y="28693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ocument 11">
            <a:extLst>
              <a:ext uri="{FF2B5EF4-FFF2-40B4-BE49-F238E27FC236}">
                <a16:creationId xmlns:a16="http://schemas.microsoft.com/office/drawing/2014/main" id="{2FF1435A-EFC5-2F78-CCCD-A0DE002D4ACB}"/>
              </a:ext>
            </a:extLst>
          </p:cNvPr>
          <p:cNvSpPr/>
          <p:nvPr/>
        </p:nvSpPr>
        <p:spPr>
          <a:xfrm rot="5400000">
            <a:off x="8310444" y="2864786"/>
            <a:ext cx="7002532" cy="1203302"/>
          </a:xfrm>
          <a:prstGeom prst="flowChartDocumen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ocument 12">
            <a:extLst>
              <a:ext uri="{FF2B5EF4-FFF2-40B4-BE49-F238E27FC236}">
                <a16:creationId xmlns:a16="http://schemas.microsoft.com/office/drawing/2014/main" id="{E06C8652-4136-C1DE-776B-9B345C93D197}"/>
              </a:ext>
            </a:extLst>
          </p:cNvPr>
          <p:cNvSpPr/>
          <p:nvPr/>
        </p:nvSpPr>
        <p:spPr>
          <a:xfrm rot="5400000">
            <a:off x="8434686" y="28647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F538537A-79DC-2A53-A3E2-A3F9B8F1916A}"/>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FA06A20A-6958-1D19-1465-7BBA57666F5E}"/>
              </a:ext>
            </a:extLst>
          </p:cNvPr>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FC9223CF-DF36-9C52-62E4-1E6798E43EA9}"/>
              </a:ext>
            </a:extLst>
          </p:cNvPr>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B417ECAA-52C0-3435-E8CD-C1E9BE4C70F9}"/>
              </a:ext>
            </a:extLst>
          </p:cNvPr>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62D25255-CC5F-C510-7039-B59CC427E898}"/>
              </a:ext>
            </a:extLst>
          </p:cNvPr>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CE559D-987E-FDBD-592F-0F39B8E3EE2E}"/>
              </a:ext>
            </a:extLst>
          </p:cNvPr>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CF389C6-67AE-B4DB-54D9-874EE7036961}"/>
              </a:ext>
            </a:extLst>
          </p:cNvPr>
          <p:cNvSpPr/>
          <p:nvPr/>
        </p:nvSpPr>
        <p:spPr>
          <a:xfrm>
            <a:off x="-36718" y="-104005"/>
            <a:ext cx="1729507" cy="1803943"/>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D5CE46DB-1654-0C72-EBA7-0195356A30B8}"/>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D3E5DD48-B42E-952C-1531-AB13870D9510}"/>
              </a:ext>
            </a:extLst>
          </p:cNvPr>
          <p:cNvSpPr txBox="1"/>
          <p:nvPr/>
        </p:nvSpPr>
        <p:spPr>
          <a:xfrm>
            <a:off x="2321504" y="634974"/>
            <a:ext cx="8186804" cy="523220"/>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effectLst>
                  <a:glow rad="228600">
                    <a:schemeClr val="accent6">
                      <a:satMod val="175000"/>
                      <a:alpha val="40000"/>
                    </a:schemeClr>
                  </a:glow>
                </a:effectLst>
                <a:latin typeface="Century Gothic" panose="020B0502020202020204" pitchFamily="34" charset="0"/>
              </a:rPr>
              <a:t>Our Products And Monthly Supply Capacities:</a:t>
            </a:r>
            <a:endParaRPr lang="fa-IR" sz="2800" b="1" dirty="0">
              <a:ln/>
              <a:effectLst>
                <a:glow rad="228600">
                  <a:schemeClr val="accent6">
                    <a:satMod val="175000"/>
                    <a:alpha val="40000"/>
                  </a:schemeClr>
                </a:glow>
              </a:effectLst>
              <a:latin typeface="Century Gothic" panose="020B0502020202020204" pitchFamily="34" charset="0"/>
            </a:endParaRPr>
          </a:p>
        </p:txBody>
      </p:sp>
      <p:sp>
        <p:nvSpPr>
          <p:cNvPr id="48" name="Arc 47">
            <a:extLst>
              <a:ext uri="{FF2B5EF4-FFF2-40B4-BE49-F238E27FC236}">
                <a16:creationId xmlns:a16="http://schemas.microsoft.com/office/drawing/2014/main" id="{A21AE7DB-7E4C-2A5A-EE62-406DCD835D77}"/>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75FAC451-0BB5-96F9-36DB-B14BE90B414F}"/>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graphicFrame>
        <p:nvGraphicFramePr>
          <p:cNvPr id="24" name="Table 23">
            <a:extLst>
              <a:ext uri="{FF2B5EF4-FFF2-40B4-BE49-F238E27FC236}">
                <a16:creationId xmlns:a16="http://schemas.microsoft.com/office/drawing/2014/main" id="{26BCECE6-8002-6095-1B66-2FF662F44239}"/>
              </a:ext>
            </a:extLst>
          </p:cNvPr>
          <p:cNvGraphicFramePr>
            <a:graphicFrameLocks noGrp="1"/>
          </p:cNvGraphicFramePr>
          <p:nvPr>
            <p:extLst>
              <p:ext uri="{D42A27DB-BD31-4B8C-83A1-F6EECF244321}">
                <p14:modId xmlns:p14="http://schemas.microsoft.com/office/powerpoint/2010/main" val="895173385"/>
              </p:ext>
            </p:extLst>
          </p:nvPr>
        </p:nvGraphicFramePr>
        <p:xfrm>
          <a:off x="1428881" y="6146826"/>
          <a:ext cx="2815448" cy="502920"/>
        </p:xfrm>
        <a:graphic>
          <a:graphicData uri="http://schemas.openxmlformats.org/drawingml/2006/table">
            <a:tbl>
              <a:tblPr rtl="1" firstRow="1" bandRow="1">
                <a:tableStyleId>{68D230F3-CF80-4859-8CE7-A43EE81993B5}</a:tableStyleId>
              </a:tblPr>
              <a:tblGrid>
                <a:gridCol w="2815448">
                  <a:extLst>
                    <a:ext uri="{9D8B030D-6E8A-4147-A177-3AD203B41FA5}">
                      <a16:colId xmlns:a16="http://schemas.microsoft.com/office/drawing/2014/main" val="1136110899"/>
                    </a:ext>
                  </a:extLst>
                </a:gridCol>
              </a:tblGrid>
              <a:tr h="170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Century Gothic" panose="020B0502020202020204" pitchFamily="34" charset="0"/>
                        </a:rPr>
                        <a:t>Packing: </a:t>
                      </a:r>
                      <a:r>
                        <a:rPr lang="en-US" sz="1050" b="0" dirty="0">
                          <a:solidFill>
                            <a:schemeClr val="tx1"/>
                          </a:solidFill>
                          <a:latin typeface="Century Gothic" panose="020B0502020202020204" pitchFamily="34" charset="0"/>
                        </a:rPr>
                        <a:t>Bulk or Big Bags</a:t>
                      </a:r>
                    </a:p>
                  </a:txBody>
                  <a:tcPr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92644358"/>
                  </a:ext>
                </a:extLst>
              </a:tr>
              <a:tr h="170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Century Gothic" panose="020B0502020202020204" pitchFamily="34" charset="0"/>
                        </a:rPr>
                        <a:t>Supply Capacity: </a:t>
                      </a:r>
                      <a:r>
                        <a:rPr lang="en-US" sz="1050" b="0" dirty="0">
                          <a:solidFill>
                            <a:schemeClr val="tx1"/>
                          </a:solidFill>
                          <a:latin typeface="Century Gothic" panose="020B0502020202020204" pitchFamily="34" charset="0"/>
                        </a:rPr>
                        <a:t>Up to 5,000 MT/Month</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8139443"/>
                  </a:ext>
                </a:extLst>
              </a:tr>
            </a:tbl>
          </a:graphicData>
        </a:graphic>
      </p:graphicFrame>
      <p:graphicFrame>
        <p:nvGraphicFramePr>
          <p:cNvPr id="45" name="Table 44">
            <a:extLst>
              <a:ext uri="{FF2B5EF4-FFF2-40B4-BE49-F238E27FC236}">
                <a16:creationId xmlns:a16="http://schemas.microsoft.com/office/drawing/2014/main" id="{1F57453A-CA72-028A-E077-03945778562C}"/>
              </a:ext>
            </a:extLst>
          </p:cNvPr>
          <p:cNvGraphicFramePr>
            <a:graphicFrameLocks noGrp="1"/>
          </p:cNvGraphicFramePr>
          <p:nvPr>
            <p:extLst>
              <p:ext uri="{D42A27DB-BD31-4B8C-83A1-F6EECF244321}">
                <p14:modId xmlns:p14="http://schemas.microsoft.com/office/powerpoint/2010/main" val="2425492545"/>
              </p:ext>
            </p:extLst>
          </p:nvPr>
        </p:nvGraphicFramePr>
        <p:xfrm>
          <a:off x="774266" y="4914156"/>
          <a:ext cx="4124679" cy="1177610"/>
        </p:xfrm>
        <a:graphic>
          <a:graphicData uri="http://schemas.openxmlformats.org/drawingml/2006/table">
            <a:tbl>
              <a:tblPr firstRow="1" bandRow="1">
                <a:tableStyleId>{912C8C85-51F0-491E-9774-3900AFEF0FD7}</a:tableStyleId>
              </a:tblPr>
              <a:tblGrid>
                <a:gridCol w="821517">
                  <a:extLst>
                    <a:ext uri="{9D8B030D-6E8A-4147-A177-3AD203B41FA5}">
                      <a16:colId xmlns:a16="http://schemas.microsoft.com/office/drawing/2014/main" val="1567918761"/>
                    </a:ext>
                  </a:extLst>
                </a:gridCol>
                <a:gridCol w="1039571">
                  <a:extLst>
                    <a:ext uri="{9D8B030D-6E8A-4147-A177-3AD203B41FA5}">
                      <a16:colId xmlns:a16="http://schemas.microsoft.com/office/drawing/2014/main" val="264726366"/>
                    </a:ext>
                  </a:extLst>
                </a:gridCol>
                <a:gridCol w="894083">
                  <a:extLst>
                    <a:ext uri="{9D8B030D-6E8A-4147-A177-3AD203B41FA5}">
                      <a16:colId xmlns:a16="http://schemas.microsoft.com/office/drawing/2014/main" val="472382620"/>
                    </a:ext>
                  </a:extLst>
                </a:gridCol>
                <a:gridCol w="1369508">
                  <a:extLst>
                    <a:ext uri="{9D8B030D-6E8A-4147-A177-3AD203B41FA5}">
                      <a16:colId xmlns:a16="http://schemas.microsoft.com/office/drawing/2014/main" val="629952654"/>
                    </a:ext>
                  </a:extLst>
                </a:gridCol>
              </a:tblGrid>
              <a:tr h="149488">
                <a:tc>
                  <a:txBody>
                    <a:bodyPr/>
                    <a:lstStyle/>
                    <a:p>
                      <a:pPr algn="l"/>
                      <a:r>
                        <a:rPr lang="en-US" sz="1200" dirty="0">
                          <a:latin typeface="Century Gothic" panose="020B0502020202020204" pitchFamily="34" charset="0"/>
                        </a:rPr>
                        <a:t>Content:</a:t>
                      </a:r>
                    </a:p>
                  </a:txBody>
                  <a:tcPr/>
                </a:tc>
                <a:tc>
                  <a:txBody>
                    <a:bodyPr/>
                    <a:lstStyle/>
                    <a:p>
                      <a:pPr algn="ctr"/>
                      <a:r>
                        <a:rPr lang="en-US" sz="1200" dirty="0">
                          <a:latin typeface="Century Gothic" panose="020B0502020202020204" pitchFamily="34" charset="0"/>
                        </a:rPr>
                        <a:t>Grade</a:t>
                      </a:r>
                    </a:p>
                  </a:txBody>
                  <a:tcPr>
                    <a:lnR w="12700" cap="flat" cmpd="sng" algn="ctr">
                      <a:solidFill>
                        <a:schemeClr val="accent6"/>
                      </a:solidFill>
                      <a:prstDash val="solid"/>
                      <a:round/>
                      <a:headEnd type="none" w="med" len="med"/>
                      <a:tailEnd type="none" w="med" len="med"/>
                    </a:lnR>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Content:</a:t>
                      </a:r>
                    </a:p>
                  </a:txBody>
                  <a:tcPr>
                    <a:lnL w="12700" cap="flat" cmpd="sng" algn="ctr">
                      <a:solidFill>
                        <a:schemeClr val="accent6"/>
                      </a:solidFill>
                      <a:prstDash val="solid"/>
                      <a:round/>
                      <a:headEnd type="none" w="med" len="med"/>
                      <a:tailEnd type="none" w="med" len="med"/>
                    </a:lnL>
                  </a:tcPr>
                </a:tc>
                <a:tc>
                  <a:txBody>
                    <a:bodyPr/>
                    <a:lstStyle/>
                    <a:p>
                      <a:pPr algn="ctr"/>
                      <a:r>
                        <a:rPr lang="en-US" sz="1200" dirty="0">
                          <a:latin typeface="Century Gothic" panose="020B0502020202020204" pitchFamily="34" charset="0"/>
                        </a:rPr>
                        <a:t>Grade</a:t>
                      </a:r>
                    </a:p>
                  </a:txBody>
                  <a:tcPr/>
                </a:tc>
                <a:extLst>
                  <a:ext uri="{0D108BD9-81ED-4DB2-BD59-A6C34878D82A}">
                    <a16:rowId xmlns:a16="http://schemas.microsoft.com/office/drawing/2014/main" val="1470609185"/>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Cr</a:t>
                      </a:r>
                      <a:r>
                        <a:rPr lang="en-US" sz="1200" b="1" kern="100" baseline="-25000" dirty="0">
                          <a:solidFill>
                            <a:schemeClr val="tx1"/>
                          </a:solidFill>
                          <a:effectLst/>
                          <a:latin typeface="Century Gothic" panose="020B0502020202020204" pitchFamily="34" charset="0"/>
                        </a:rPr>
                        <a:t>2</a:t>
                      </a:r>
                      <a:r>
                        <a:rPr lang="en-US" sz="1200" b="1" kern="100" dirty="0">
                          <a:solidFill>
                            <a:schemeClr val="tx1"/>
                          </a:solidFill>
                          <a:effectLst/>
                          <a:latin typeface="Century Gothic" panose="020B0502020202020204" pitchFamily="34" charset="0"/>
                        </a:rPr>
                        <a:t>O</a:t>
                      </a:r>
                      <a:r>
                        <a:rPr lang="en-US" sz="1200" b="1" kern="100" baseline="-25000" dirty="0">
                          <a:solidFill>
                            <a:schemeClr val="tx1"/>
                          </a:solidFill>
                          <a:effectLst/>
                          <a:latin typeface="Century Gothic" panose="020B0502020202020204" pitchFamily="34" charset="0"/>
                        </a:rPr>
                        <a:t>3:</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40 – 44%</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Fe (total)</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8 – 12%</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5948648"/>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SiO</a:t>
                      </a:r>
                      <a:r>
                        <a:rPr lang="en-US" sz="1200" b="1" kern="100" baseline="-25000" dirty="0">
                          <a:solidFill>
                            <a:schemeClr val="tx1"/>
                          </a:solidFill>
                          <a:effectLst/>
                          <a:latin typeface="Century Gothic" panose="020B0502020202020204" pitchFamily="34" charset="0"/>
                        </a:rPr>
                        <a:t>2</a:t>
                      </a:r>
                      <a:r>
                        <a:rPr lang="en-US" sz="1200" b="1" kern="100" dirty="0">
                          <a:solidFill>
                            <a:schemeClr val="tx1"/>
                          </a:solidFill>
                          <a:effectLst/>
                          <a:latin typeface="Century Gothic" panose="020B0502020202020204" pitchFamily="34" charset="0"/>
                        </a:rPr>
                        <a:t>:</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6 – 10%</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Fe</a:t>
                      </a:r>
                      <a:r>
                        <a:rPr lang="en-US" sz="1200" b="1" kern="100" baseline="-25000" dirty="0">
                          <a:solidFill>
                            <a:schemeClr val="tx1"/>
                          </a:solidFill>
                          <a:effectLst/>
                          <a:latin typeface="Century Gothic" panose="020B0502020202020204" pitchFamily="34" charset="0"/>
                        </a:rPr>
                        <a:t>2</a:t>
                      </a:r>
                      <a:r>
                        <a:rPr lang="en-US" sz="1200" b="1" kern="100" dirty="0">
                          <a:solidFill>
                            <a:schemeClr val="tx1"/>
                          </a:solidFill>
                          <a:effectLst/>
                          <a:latin typeface="Century Gothic" panose="020B0502020202020204" pitchFamily="34" charset="0"/>
                        </a:rPr>
                        <a:t>O</a:t>
                      </a:r>
                      <a:r>
                        <a:rPr lang="en-US" sz="1200" b="1" kern="100" baseline="-25000" dirty="0">
                          <a:solidFill>
                            <a:schemeClr val="tx1"/>
                          </a:solidFill>
                          <a:effectLst/>
                          <a:latin typeface="Century Gothic" panose="020B0502020202020204" pitchFamily="34" charset="0"/>
                        </a:rPr>
                        <a:t>3</a:t>
                      </a:r>
                      <a:r>
                        <a:rPr lang="en-US" sz="1200" b="1" kern="100" dirty="0">
                          <a:solidFill>
                            <a:schemeClr val="tx1"/>
                          </a:solidFill>
                          <a:effectLst/>
                          <a:latin typeface="Century Gothic" panose="020B0502020202020204" pitchFamily="34" charset="0"/>
                        </a:rPr>
                        <a:t>:</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200" b="0" kern="100">
                          <a:solidFill>
                            <a:schemeClr val="tx1"/>
                          </a:solidFill>
                          <a:effectLst/>
                          <a:latin typeface="Century Gothic" panose="020B0502020202020204" pitchFamily="34" charset="0"/>
                        </a:rPr>
                        <a:t>12 – 18%</a:t>
                      </a:r>
                      <a:endParaRPr lang="en-US" sz="1200" b="0" kern="10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49278881"/>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Al</a:t>
                      </a:r>
                      <a:r>
                        <a:rPr lang="en-US" sz="1200" b="1" kern="100" baseline="-25000" dirty="0">
                          <a:solidFill>
                            <a:schemeClr val="tx1"/>
                          </a:solidFill>
                          <a:effectLst/>
                          <a:latin typeface="Century Gothic" panose="020B0502020202020204" pitchFamily="34" charset="0"/>
                        </a:rPr>
                        <a:t>2</a:t>
                      </a:r>
                      <a:r>
                        <a:rPr lang="en-US" sz="1200" b="1" kern="100" dirty="0">
                          <a:solidFill>
                            <a:schemeClr val="tx1"/>
                          </a:solidFill>
                          <a:effectLst/>
                          <a:latin typeface="Century Gothic" panose="020B0502020202020204" pitchFamily="34" charset="0"/>
                        </a:rPr>
                        <a:t>O</a:t>
                      </a:r>
                      <a:r>
                        <a:rPr lang="en-US" sz="1200" b="1" kern="100" baseline="-25000" dirty="0">
                          <a:solidFill>
                            <a:schemeClr val="tx1"/>
                          </a:solidFill>
                          <a:effectLst/>
                          <a:latin typeface="Century Gothic" panose="020B0502020202020204" pitchFamily="34" charset="0"/>
                        </a:rPr>
                        <a:t>3</a:t>
                      </a:r>
                      <a:r>
                        <a:rPr lang="en-US" sz="1200" b="1" kern="100" dirty="0">
                          <a:solidFill>
                            <a:schemeClr val="tx1"/>
                          </a:solidFill>
                          <a:effectLst/>
                          <a:latin typeface="Century Gothic" panose="020B0502020202020204" pitchFamily="34" charset="0"/>
                        </a:rPr>
                        <a:t>:</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6 – 9%</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200" b="1" kern="100">
                          <a:solidFill>
                            <a:schemeClr val="tx1"/>
                          </a:solidFill>
                          <a:effectLst/>
                          <a:latin typeface="Century Gothic" panose="020B0502020202020204" pitchFamily="34" charset="0"/>
                        </a:rPr>
                        <a:t>Cr/Fe</a:t>
                      </a:r>
                      <a:endParaRPr lang="en-US" sz="1200" kern="10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&gt;2.5</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23737123"/>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MgO:</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18 – 22%</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Mg/Al:</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&gt;2.5</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18172847"/>
                  </a:ext>
                </a:extLst>
              </a:tr>
              <a:tr h="104223">
                <a:tc gridSpan="2">
                  <a:txBody>
                    <a:bodyPr/>
                    <a:lstStyle/>
                    <a:p>
                      <a:pPr algn="ctr" rtl="0">
                        <a:lnSpc>
                          <a:spcPct val="107000"/>
                        </a:lnSpc>
                        <a:spcAft>
                          <a:spcPts val="800"/>
                        </a:spcAft>
                        <a:buNone/>
                      </a:pPr>
                      <a:r>
                        <a:rPr lang="en-US" sz="1200" b="1" kern="100" dirty="0">
                          <a:solidFill>
                            <a:schemeClr val="tx1"/>
                          </a:solidFill>
                          <a:effectLst/>
                          <a:latin typeface="Century Gothic" panose="020B0502020202020204" pitchFamily="34" charset="0"/>
                        </a:rPr>
                        <a:t>Size:</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rtl="0">
                        <a:lnSpc>
                          <a:spcPct val="107000"/>
                        </a:lnSpc>
                        <a:spcAft>
                          <a:spcPts val="800"/>
                        </a:spcAft>
                        <a:buNone/>
                      </a:pP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200" b="0" kern="100" dirty="0">
                          <a:solidFill>
                            <a:schemeClr val="tx1"/>
                          </a:solidFill>
                          <a:effectLst/>
                          <a:latin typeface="Century Gothic" panose="020B0502020202020204" pitchFamily="34" charset="0"/>
                        </a:rPr>
                        <a:t>10 – 300 mm</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rtl="0">
                        <a:lnSpc>
                          <a:spcPct val="107000"/>
                        </a:lnSpc>
                        <a:spcAft>
                          <a:spcPts val="800"/>
                        </a:spcAft>
                        <a:buNone/>
                      </a:pP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88709973"/>
                  </a:ext>
                </a:extLst>
              </a:tr>
            </a:tbl>
          </a:graphicData>
        </a:graphic>
      </p:graphicFrame>
      <p:graphicFrame>
        <p:nvGraphicFramePr>
          <p:cNvPr id="53" name="Table 52">
            <a:extLst>
              <a:ext uri="{FF2B5EF4-FFF2-40B4-BE49-F238E27FC236}">
                <a16:creationId xmlns:a16="http://schemas.microsoft.com/office/drawing/2014/main" id="{BC422E80-9BD8-ECEE-C9EF-DC3B71B78DEA}"/>
              </a:ext>
            </a:extLst>
          </p:cNvPr>
          <p:cNvGraphicFramePr>
            <a:graphicFrameLocks noGrp="1"/>
          </p:cNvGraphicFramePr>
          <p:nvPr>
            <p:extLst>
              <p:ext uri="{D42A27DB-BD31-4B8C-83A1-F6EECF244321}">
                <p14:modId xmlns:p14="http://schemas.microsoft.com/office/powerpoint/2010/main" val="1949403649"/>
              </p:ext>
            </p:extLst>
          </p:nvPr>
        </p:nvGraphicFramePr>
        <p:xfrm>
          <a:off x="5932886" y="4914156"/>
          <a:ext cx="4124679" cy="1177610"/>
        </p:xfrm>
        <a:graphic>
          <a:graphicData uri="http://schemas.openxmlformats.org/drawingml/2006/table">
            <a:tbl>
              <a:tblPr firstRow="1" bandRow="1">
                <a:tableStyleId>{912C8C85-51F0-491E-9774-3900AFEF0FD7}</a:tableStyleId>
              </a:tblPr>
              <a:tblGrid>
                <a:gridCol w="821517">
                  <a:extLst>
                    <a:ext uri="{9D8B030D-6E8A-4147-A177-3AD203B41FA5}">
                      <a16:colId xmlns:a16="http://schemas.microsoft.com/office/drawing/2014/main" val="1567918761"/>
                    </a:ext>
                  </a:extLst>
                </a:gridCol>
                <a:gridCol w="1039571">
                  <a:extLst>
                    <a:ext uri="{9D8B030D-6E8A-4147-A177-3AD203B41FA5}">
                      <a16:colId xmlns:a16="http://schemas.microsoft.com/office/drawing/2014/main" val="264726366"/>
                    </a:ext>
                  </a:extLst>
                </a:gridCol>
                <a:gridCol w="894083">
                  <a:extLst>
                    <a:ext uri="{9D8B030D-6E8A-4147-A177-3AD203B41FA5}">
                      <a16:colId xmlns:a16="http://schemas.microsoft.com/office/drawing/2014/main" val="472382620"/>
                    </a:ext>
                  </a:extLst>
                </a:gridCol>
                <a:gridCol w="1369508">
                  <a:extLst>
                    <a:ext uri="{9D8B030D-6E8A-4147-A177-3AD203B41FA5}">
                      <a16:colId xmlns:a16="http://schemas.microsoft.com/office/drawing/2014/main" val="629952654"/>
                    </a:ext>
                  </a:extLst>
                </a:gridCol>
              </a:tblGrid>
              <a:tr h="149488">
                <a:tc>
                  <a:txBody>
                    <a:bodyPr/>
                    <a:lstStyle/>
                    <a:p>
                      <a:pPr algn="l"/>
                      <a:r>
                        <a:rPr lang="en-US" sz="1200" dirty="0">
                          <a:latin typeface="Century Gothic" panose="020B0502020202020204" pitchFamily="34" charset="0"/>
                        </a:rPr>
                        <a:t>Content:</a:t>
                      </a:r>
                    </a:p>
                  </a:txBody>
                  <a:tcPr/>
                </a:tc>
                <a:tc>
                  <a:txBody>
                    <a:bodyPr/>
                    <a:lstStyle/>
                    <a:p>
                      <a:pPr algn="ctr"/>
                      <a:r>
                        <a:rPr lang="en-US" sz="1200" dirty="0">
                          <a:latin typeface="Century Gothic" panose="020B0502020202020204" pitchFamily="34" charset="0"/>
                        </a:rPr>
                        <a:t>Grade</a:t>
                      </a:r>
                    </a:p>
                  </a:txBody>
                  <a:tcPr>
                    <a:lnR w="12700" cap="flat" cmpd="sng" algn="ctr">
                      <a:solidFill>
                        <a:schemeClr val="accent6"/>
                      </a:solidFill>
                      <a:prstDash val="solid"/>
                      <a:round/>
                      <a:headEnd type="none" w="med" len="med"/>
                      <a:tailEnd type="none" w="med" len="med"/>
                    </a:lnR>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Content:</a:t>
                      </a:r>
                    </a:p>
                  </a:txBody>
                  <a:tcPr>
                    <a:lnL w="12700" cap="flat" cmpd="sng" algn="ctr">
                      <a:solidFill>
                        <a:schemeClr val="accent6"/>
                      </a:solidFill>
                      <a:prstDash val="solid"/>
                      <a:round/>
                      <a:headEnd type="none" w="med" len="med"/>
                      <a:tailEnd type="none" w="med" len="med"/>
                    </a:lnL>
                  </a:tcPr>
                </a:tc>
                <a:tc>
                  <a:txBody>
                    <a:bodyPr/>
                    <a:lstStyle/>
                    <a:p>
                      <a:pPr algn="ctr"/>
                      <a:r>
                        <a:rPr lang="en-US" sz="1200" dirty="0">
                          <a:latin typeface="Century Gothic" panose="020B0502020202020204" pitchFamily="34" charset="0"/>
                        </a:rPr>
                        <a:t>Grade</a:t>
                      </a:r>
                    </a:p>
                  </a:txBody>
                  <a:tcPr/>
                </a:tc>
                <a:extLst>
                  <a:ext uri="{0D108BD9-81ED-4DB2-BD59-A6C34878D82A}">
                    <a16:rowId xmlns:a16="http://schemas.microsoft.com/office/drawing/2014/main" val="1470609185"/>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Cr</a:t>
                      </a:r>
                      <a:r>
                        <a:rPr lang="en-US" sz="1200" b="1" kern="100" baseline="-25000" dirty="0">
                          <a:solidFill>
                            <a:schemeClr val="tx1"/>
                          </a:solidFill>
                          <a:effectLst/>
                          <a:latin typeface="Century Gothic" panose="020B0502020202020204" pitchFamily="34" charset="0"/>
                        </a:rPr>
                        <a:t>2</a:t>
                      </a:r>
                      <a:r>
                        <a:rPr lang="en-US" sz="1200" b="1" kern="100" dirty="0">
                          <a:solidFill>
                            <a:schemeClr val="tx1"/>
                          </a:solidFill>
                          <a:effectLst/>
                          <a:latin typeface="Century Gothic" panose="020B0502020202020204" pitchFamily="34" charset="0"/>
                        </a:rPr>
                        <a:t>O</a:t>
                      </a:r>
                      <a:r>
                        <a:rPr lang="en-US" sz="1200" b="1" kern="100" baseline="-25000" dirty="0">
                          <a:solidFill>
                            <a:schemeClr val="tx1"/>
                          </a:solidFill>
                          <a:effectLst/>
                          <a:latin typeface="Century Gothic" panose="020B0502020202020204" pitchFamily="34" charset="0"/>
                        </a:rPr>
                        <a:t>3:</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42 – 44%</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Fe (total)</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10 – 13%</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5948648"/>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SiO</a:t>
                      </a:r>
                      <a:r>
                        <a:rPr lang="en-US" sz="1200" b="1" kern="100" baseline="-25000" dirty="0">
                          <a:solidFill>
                            <a:schemeClr val="tx1"/>
                          </a:solidFill>
                          <a:effectLst/>
                          <a:latin typeface="Century Gothic" panose="020B0502020202020204" pitchFamily="34" charset="0"/>
                        </a:rPr>
                        <a:t>2</a:t>
                      </a:r>
                      <a:r>
                        <a:rPr lang="en-US" sz="1200" b="1" kern="100" dirty="0">
                          <a:solidFill>
                            <a:schemeClr val="tx1"/>
                          </a:solidFill>
                          <a:effectLst/>
                          <a:latin typeface="Century Gothic" panose="020B0502020202020204" pitchFamily="34" charset="0"/>
                        </a:rPr>
                        <a:t>:</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6 – 9%</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Fe</a:t>
                      </a:r>
                      <a:r>
                        <a:rPr lang="en-US" sz="1200" b="1" kern="100" baseline="-25000" dirty="0">
                          <a:solidFill>
                            <a:schemeClr val="tx1"/>
                          </a:solidFill>
                          <a:effectLst/>
                          <a:latin typeface="Century Gothic" panose="020B0502020202020204" pitchFamily="34" charset="0"/>
                        </a:rPr>
                        <a:t>2</a:t>
                      </a:r>
                      <a:r>
                        <a:rPr lang="en-US" sz="1200" b="1" kern="100" dirty="0">
                          <a:solidFill>
                            <a:schemeClr val="tx1"/>
                          </a:solidFill>
                          <a:effectLst/>
                          <a:latin typeface="Century Gothic" panose="020B0502020202020204" pitchFamily="34" charset="0"/>
                        </a:rPr>
                        <a:t>O</a:t>
                      </a:r>
                      <a:r>
                        <a:rPr lang="en-US" sz="1200" b="1" kern="100" baseline="-25000" dirty="0">
                          <a:solidFill>
                            <a:schemeClr val="tx1"/>
                          </a:solidFill>
                          <a:effectLst/>
                          <a:latin typeface="Century Gothic" panose="020B0502020202020204" pitchFamily="34" charset="0"/>
                        </a:rPr>
                        <a:t>3</a:t>
                      </a:r>
                      <a:r>
                        <a:rPr lang="en-US" sz="1200" b="1" kern="100" dirty="0">
                          <a:solidFill>
                            <a:schemeClr val="tx1"/>
                          </a:solidFill>
                          <a:effectLst/>
                          <a:latin typeface="Century Gothic" panose="020B0502020202020204" pitchFamily="34" charset="0"/>
                        </a:rPr>
                        <a:t>:</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14 – 18%</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49278881"/>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Al</a:t>
                      </a:r>
                      <a:r>
                        <a:rPr lang="en-US" sz="1200" b="1" kern="100" baseline="-25000" dirty="0">
                          <a:solidFill>
                            <a:schemeClr val="tx1"/>
                          </a:solidFill>
                          <a:effectLst/>
                          <a:latin typeface="Century Gothic" panose="020B0502020202020204" pitchFamily="34" charset="0"/>
                        </a:rPr>
                        <a:t>2</a:t>
                      </a:r>
                      <a:r>
                        <a:rPr lang="en-US" sz="1200" b="1" kern="100" dirty="0">
                          <a:solidFill>
                            <a:schemeClr val="tx1"/>
                          </a:solidFill>
                          <a:effectLst/>
                          <a:latin typeface="Century Gothic" panose="020B0502020202020204" pitchFamily="34" charset="0"/>
                        </a:rPr>
                        <a:t>O</a:t>
                      </a:r>
                      <a:r>
                        <a:rPr lang="en-US" sz="1200" b="1" kern="100" baseline="-25000" dirty="0">
                          <a:solidFill>
                            <a:schemeClr val="tx1"/>
                          </a:solidFill>
                          <a:effectLst/>
                          <a:latin typeface="Century Gothic" panose="020B0502020202020204" pitchFamily="34" charset="0"/>
                        </a:rPr>
                        <a:t>3</a:t>
                      </a:r>
                      <a:r>
                        <a:rPr lang="en-US" sz="1200" b="1" kern="100" dirty="0">
                          <a:solidFill>
                            <a:schemeClr val="tx1"/>
                          </a:solidFill>
                          <a:effectLst/>
                          <a:latin typeface="Century Gothic" panose="020B0502020202020204" pitchFamily="34" charset="0"/>
                        </a:rPr>
                        <a:t>:</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6 – 10%</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200" b="1" kern="100">
                          <a:solidFill>
                            <a:schemeClr val="tx1"/>
                          </a:solidFill>
                          <a:effectLst/>
                          <a:latin typeface="Century Gothic" panose="020B0502020202020204" pitchFamily="34" charset="0"/>
                        </a:rPr>
                        <a:t>Cr/Fe</a:t>
                      </a:r>
                      <a:endParaRPr lang="en-US" sz="1200" kern="10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≈2.5</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23737123"/>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MgO:</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17 – 21%</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Mg/Al:</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≈2.5</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18172847"/>
                  </a:ext>
                </a:extLst>
              </a:tr>
              <a:tr h="104223">
                <a:tc gridSpan="2">
                  <a:txBody>
                    <a:bodyPr/>
                    <a:lstStyle/>
                    <a:p>
                      <a:pPr algn="ctr" rtl="0">
                        <a:lnSpc>
                          <a:spcPct val="107000"/>
                        </a:lnSpc>
                        <a:spcAft>
                          <a:spcPts val="800"/>
                        </a:spcAft>
                        <a:buNone/>
                      </a:pPr>
                      <a:r>
                        <a:rPr lang="en-US" sz="1200" b="1" kern="100" dirty="0">
                          <a:solidFill>
                            <a:schemeClr val="tx1"/>
                          </a:solidFill>
                          <a:effectLst/>
                          <a:latin typeface="Century Gothic" panose="020B0502020202020204" pitchFamily="34" charset="0"/>
                        </a:rPr>
                        <a:t>Size:</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rtl="0">
                        <a:lnSpc>
                          <a:spcPct val="107000"/>
                        </a:lnSpc>
                        <a:spcAft>
                          <a:spcPts val="800"/>
                        </a:spcAft>
                        <a:buNone/>
                      </a:pP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200" b="0" kern="100" dirty="0">
                          <a:solidFill>
                            <a:schemeClr val="tx1"/>
                          </a:solidFill>
                          <a:effectLst/>
                          <a:latin typeface="Century Gothic" panose="020B0502020202020204" pitchFamily="34" charset="0"/>
                        </a:rPr>
                        <a:t>0 – 1 mm</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rtl="0">
                        <a:lnSpc>
                          <a:spcPct val="107000"/>
                        </a:lnSpc>
                        <a:spcAft>
                          <a:spcPts val="800"/>
                        </a:spcAft>
                        <a:buNone/>
                      </a:pP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88709973"/>
                  </a:ext>
                </a:extLst>
              </a:tr>
            </a:tbl>
          </a:graphicData>
        </a:graphic>
      </p:graphicFrame>
      <p:graphicFrame>
        <p:nvGraphicFramePr>
          <p:cNvPr id="54" name="Table 53">
            <a:extLst>
              <a:ext uri="{FF2B5EF4-FFF2-40B4-BE49-F238E27FC236}">
                <a16:creationId xmlns:a16="http://schemas.microsoft.com/office/drawing/2014/main" id="{619A532E-EA76-AD7A-EFDB-014129EB13BD}"/>
              </a:ext>
            </a:extLst>
          </p:cNvPr>
          <p:cNvGraphicFramePr>
            <a:graphicFrameLocks noGrp="1"/>
          </p:cNvGraphicFramePr>
          <p:nvPr>
            <p:extLst>
              <p:ext uri="{D42A27DB-BD31-4B8C-83A1-F6EECF244321}">
                <p14:modId xmlns:p14="http://schemas.microsoft.com/office/powerpoint/2010/main" val="3121693835"/>
              </p:ext>
            </p:extLst>
          </p:nvPr>
        </p:nvGraphicFramePr>
        <p:xfrm>
          <a:off x="6583537" y="6146826"/>
          <a:ext cx="2815448" cy="502920"/>
        </p:xfrm>
        <a:graphic>
          <a:graphicData uri="http://schemas.openxmlformats.org/drawingml/2006/table">
            <a:tbl>
              <a:tblPr rtl="1" firstRow="1" bandRow="1">
                <a:tableStyleId>{68D230F3-CF80-4859-8CE7-A43EE81993B5}</a:tableStyleId>
              </a:tblPr>
              <a:tblGrid>
                <a:gridCol w="2815448">
                  <a:extLst>
                    <a:ext uri="{9D8B030D-6E8A-4147-A177-3AD203B41FA5}">
                      <a16:colId xmlns:a16="http://schemas.microsoft.com/office/drawing/2014/main" val="1136110899"/>
                    </a:ext>
                  </a:extLst>
                </a:gridCol>
              </a:tblGrid>
              <a:tr h="170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Century Gothic" panose="020B0502020202020204" pitchFamily="34" charset="0"/>
                        </a:rPr>
                        <a:t>Packing: </a:t>
                      </a:r>
                      <a:r>
                        <a:rPr lang="en-US" sz="1050" b="0" dirty="0">
                          <a:solidFill>
                            <a:schemeClr val="tx1"/>
                          </a:solidFill>
                          <a:latin typeface="Century Gothic" panose="020B0502020202020204" pitchFamily="34" charset="0"/>
                        </a:rPr>
                        <a:t>Bulk or Big Bags</a:t>
                      </a:r>
                    </a:p>
                  </a:txBody>
                  <a:tcPr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92644358"/>
                  </a:ext>
                </a:extLst>
              </a:tr>
              <a:tr h="170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Century Gothic" panose="020B0502020202020204" pitchFamily="34" charset="0"/>
                        </a:rPr>
                        <a:t>Supply Capacity: </a:t>
                      </a:r>
                      <a:r>
                        <a:rPr lang="en-US" sz="1050" b="0" dirty="0">
                          <a:solidFill>
                            <a:schemeClr val="tx1"/>
                          </a:solidFill>
                          <a:latin typeface="Century Gothic" panose="020B0502020202020204" pitchFamily="34" charset="0"/>
                        </a:rPr>
                        <a:t>Up to 1,000 MT/Month</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8139443"/>
                  </a:ext>
                </a:extLst>
              </a:tr>
            </a:tbl>
          </a:graphicData>
        </a:graphic>
      </p:graphicFrame>
      <p:sp>
        <p:nvSpPr>
          <p:cNvPr id="55" name="Rectangle: Rounded Corners 54">
            <a:extLst>
              <a:ext uri="{FF2B5EF4-FFF2-40B4-BE49-F238E27FC236}">
                <a16:creationId xmlns:a16="http://schemas.microsoft.com/office/drawing/2014/main" id="{9C0C3DA0-ED7F-E82E-D13B-E791CC0D67C0}"/>
              </a:ext>
            </a:extLst>
          </p:cNvPr>
          <p:cNvSpPr/>
          <p:nvPr/>
        </p:nvSpPr>
        <p:spPr>
          <a:xfrm>
            <a:off x="6181625" y="1516964"/>
            <a:ext cx="2654049" cy="473568"/>
          </a:xfrm>
          <a:prstGeom prst="roundRect">
            <a:avLst/>
          </a:prstGeom>
          <a:solidFill>
            <a:schemeClr val="tx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bg1"/>
                </a:solidFill>
                <a:latin typeface="Century Gothic" panose="020B0502020202020204" pitchFamily="34" charset="0"/>
              </a:rPr>
              <a:t>Chrome Concentrate</a:t>
            </a:r>
            <a:endParaRPr lang="fa-IR" b="1" dirty="0">
              <a:solidFill>
                <a:schemeClr val="bg1"/>
              </a:solidFill>
              <a:latin typeface="Century Gothic" panose="020B0502020202020204" pitchFamily="34" charset="0"/>
            </a:endParaRPr>
          </a:p>
        </p:txBody>
      </p:sp>
      <p:sp>
        <p:nvSpPr>
          <p:cNvPr id="56" name="Rectangle: Rounded Corners 55">
            <a:extLst>
              <a:ext uri="{FF2B5EF4-FFF2-40B4-BE49-F238E27FC236}">
                <a16:creationId xmlns:a16="http://schemas.microsoft.com/office/drawing/2014/main" id="{7EE704CC-5519-6742-3936-3139AB43F46B}"/>
              </a:ext>
            </a:extLst>
          </p:cNvPr>
          <p:cNvSpPr/>
          <p:nvPr/>
        </p:nvSpPr>
        <p:spPr>
          <a:xfrm>
            <a:off x="1993989" y="1516964"/>
            <a:ext cx="2654049" cy="473568"/>
          </a:xfrm>
          <a:prstGeom prst="roundRect">
            <a:avLst/>
          </a:prstGeom>
          <a:solidFill>
            <a:schemeClr val="tx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bg1"/>
                </a:solidFill>
                <a:latin typeface="Century Gothic" panose="020B0502020202020204" pitchFamily="34" charset="0"/>
              </a:rPr>
              <a:t>Chrome Ore</a:t>
            </a:r>
            <a:endParaRPr lang="fa-IR" b="1" dirty="0">
              <a:solidFill>
                <a:schemeClr val="bg1"/>
              </a:solidFill>
              <a:latin typeface="Century Gothic" panose="020B0502020202020204" pitchFamily="34" charset="0"/>
            </a:endParaRPr>
          </a:p>
        </p:txBody>
      </p:sp>
      <p:cxnSp>
        <p:nvCxnSpPr>
          <p:cNvPr id="85" name="Straight Connector 84">
            <a:extLst>
              <a:ext uri="{FF2B5EF4-FFF2-40B4-BE49-F238E27FC236}">
                <a16:creationId xmlns:a16="http://schemas.microsoft.com/office/drawing/2014/main" id="{881C444C-BB59-D0CA-2701-025E94B85BB7}"/>
              </a:ext>
            </a:extLst>
          </p:cNvPr>
          <p:cNvCxnSpPr/>
          <p:nvPr/>
        </p:nvCxnSpPr>
        <p:spPr>
          <a:xfrm>
            <a:off x="5419725" y="1516964"/>
            <a:ext cx="0" cy="4881322"/>
          </a:xfrm>
          <a:prstGeom prst="line">
            <a:avLst/>
          </a:prstGeom>
          <a:ln w="57150"/>
          <a:effectLst>
            <a:glow rad="139700">
              <a:schemeClr val="accent6">
                <a:satMod val="175000"/>
                <a:alpha val="40000"/>
              </a:schemeClr>
            </a:glow>
            <a:outerShdw blurRad="50800" dist="38100" dir="5400000" sy="96000" rotWithShape="0">
              <a:srgbClr val="000000">
                <a:alpha val="54000"/>
              </a:srgbClr>
            </a:outerShdw>
          </a:effec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8724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C677368A-8C8A-5251-7A3D-5C484FC7F2F5}"/>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0818287A-7281-0B14-B172-EFC828801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38300"/>
            <a:ext cx="2880000" cy="28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a:extLst>
              <a:ext uri="{FF2B5EF4-FFF2-40B4-BE49-F238E27FC236}">
                <a16:creationId xmlns:a16="http://schemas.microsoft.com/office/drawing/2014/main" id="{43E11883-B6D2-2137-0EFB-134494826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234" y="1633694"/>
            <a:ext cx="2880000" cy="28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lowchart: Document 4">
            <a:extLst>
              <a:ext uri="{FF2B5EF4-FFF2-40B4-BE49-F238E27FC236}">
                <a16:creationId xmlns:a16="http://schemas.microsoft.com/office/drawing/2014/main" id="{B40408DD-EB0A-E983-EEF5-77615EDAB726}"/>
              </a:ext>
            </a:extLst>
          </p:cNvPr>
          <p:cNvSpPr/>
          <p:nvPr/>
        </p:nvSpPr>
        <p:spPr>
          <a:xfrm rot="5400000">
            <a:off x="8107404" y="2878911"/>
            <a:ext cx="7002532" cy="1203302"/>
          </a:xfrm>
          <a:prstGeom prst="flowChartDocumen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lowchart: Document 10">
            <a:extLst>
              <a:ext uri="{FF2B5EF4-FFF2-40B4-BE49-F238E27FC236}">
                <a16:creationId xmlns:a16="http://schemas.microsoft.com/office/drawing/2014/main" id="{1FBDF3EB-2D19-3810-B1CA-C413F852F65D}"/>
              </a:ext>
            </a:extLst>
          </p:cNvPr>
          <p:cNvSpPr/>
          <p:nvPr/>
        </p:nvSpPr>
        <p:spPr>
          <a:xfrm rot="5400000">
            <a:off x="8191279" y="28693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ocument 11">
            <a:extLst>
              <a:ext uri="{FF2B5EF4-FFF2-40B4-BE49-F238E27FC236}">
                <a16:creationId xmlns:a16="http://schemas.microsoft.com/office/drawing/2014/main" id="{23EBFE55-AD3A-4D60-53B7-C12B506422D8}"/>
              </a:ext>
            </a:extLst>
          </p:cNvPr>
          <p:cNvSpPr/>
          <p:nvPr/>
        </p:nvSpPr>
        <p:spPr>
          <a:xfrm rot="5400000">
            <a:off x="8310444" y="2864786"/>
            <a:ext cx="7002532" cy="1203302"/>
          </a:xfrm>
          <a:prstGeom prst="flowChartDocumen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ocument 12">
            <a:extLst>
              <a:ext uri="{FF2B5EF4-FFF2-40B4-BE49-F238E27FC236}">
                <a16:creationId xmlns:a16="http://schemas.microsoft.com/office/drawing/2014/main" id="{F3177C60-CBE4-41E6-38B0-146A0F091CF0}"/>
              </a:ext>
            </a:extLst>
          </p:cNvPr>
          <p:cNvSpPr/>
          <p:nvPr/>
        </p:nvSpPr>
        <p:spPr>
          <a:xfrm rot="5400000">
            <a:off x="8434686" y="28647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FAF893DD-4144-E736-7713-A018DC8A84D0}"/>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7C1758BA-3D56-AB85-BB9B-90F73F537DDB}"/>
              </a:ext>
            </a:extLst>
          </p:cNvPr>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DE6714EB-3A21-C29B-A933-0DB5E4186878}"/>
              </a:ext>
            </a:extLst>
          </p:cNvPr>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22BB14AB-FE06-D2F9-9729-F02BE541F076}"/>
              </a:ext>
            </a:extLst>
          </p:cNvPr>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B29D709D-DADA-C723-10BC-E11D5CFC58B6}"/>
              </a:ext>
            </a:extLst>
          </p:cNvPr>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BD51405-C053-4367-52A8-FBCDE71B864A}"/>
              </a:ext>
            </a:extLst>
          </p:cNvPr>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C124067-E6E4-E7E8-8BED-CE86ECF8FDCA}"/>
              </a:ext>
            </a:extLst>
          </p:cNvPr>
          <p:cNvSpPr/>
          <p:nvPr/>
        </p:nvSpPr>
        <p:spPr>
          <a:xfrm>
            <a:off x="-36718" y="-104005"/>
            <a:ext cx="1729507" cy="1803943"/>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9B0C353E-E456-A376-2A40-40D7180FBE1D}"/>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483938D4-59DA-8394-1EA0-0B95AD0F5F11}"/>
              </a:ext>
            </a:extLst>
          </p:cNvPr>
          <p:cNvSpPr txBox="1"/>
          <p:nvPr/>
        </p:nvSpPr>
        <p:spPr>
          <a:xfrm>
            <a:off x="2321504" y="634974"/>
            <a:ext cx="8186804" cy="523220"/>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effectLst>
                  <a:glow rad="228600">
                    <a:schemeClr val="accent6">
                      <a:satMod val="175000"/>
                      <a:alpha val="40000"/>
                    </a:schemeClr>
                  </a:glow>
                </a:effectLst>
                <a:latin typeface="Century Gothic" panose="020B0502020202020204" pitchFamily="34" charset="0"/>
              </a:rPr>
              <a:t>Our Products And Monthly Supply Capacities:</a:t>
            </a:r>
            <a:endParaRPr lang="fa-IR" sz="2800" b="1" dirty="0">
              <a:ln/>
              <a:effectLst>
                <a:glow rad="228600">
                  <a:schemeClr val="accent6">
                    <a:satMod val="175000"/>
                    <a:alpha val="40000"/>
                  </a:schemeClr>
                </a:glow>
              </a:effectLst>
              <a:latin typeface="Century Gothic" panose="020B0502020202020204" pitchFamily="34" charset="0"/>
            </a:endParaRPr>
          </a:p>
        </p:txBody>
      </p:sp>
      <p:sp>
        <p:nvSpPr>
          <p:cNvPr id="48" name="Arc 47">
            <a:extLst>
              <a:ext uri="{FF2B5EF4-FFF2-40B4-BE49-F238E27FC236}">
                <a16:creationId xmlns:a16="http://schemas.microsoft.com/office/drawing/2014/main" id="{2AD7F474-2DDA-0453-7675-C9171A3CC353}"/>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D1CDE60A-1BAE-5424-573E-381B777A06D6}"/>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graphicFrame>
        <p:nvGraphicFramePr>
          <p:cNvPr id="45" name="Table 44">
            <a:extLst>
              <a:ext uri="{FF2B5EF4-FFF2-40B4-BE49-F238E27FC236}">
                <a16:creationId xmlns:a16="http://schemas.microsoft.com/office/drawing/2014/main" id="{49D9341D-7E3E-0C4F-B609-15A6833F4E42}"/>
              </a:ext>
            </a:extLst>
          </p:cNvPr>
          <p:cNvGraphicFramePr>
            <a:graphicFrameLocks noGrp="1"/>
          </p:cNvGraphicFramePr>
          <p:nvPr>
            <p:extLst>
              <p:ext uri="{D42A27DB-BD31-4B8C-83A1-F6EECF244321}">
                <p14:modId xmlns:p14="http://schemas.microsoft.com/office/powerpoint/2010/main" val="1195879024"/>
              </p:ext>
            </p:extLst>
          </p:nvPr>
        </p:nvGraphicFramePr>
        <p:xfrm>
          <a:off x="669491" y="4590306"/>
          <a:ext cx="4124679" cy="883160"/>
        </p:xfrm>
        <a:graphic>
          <a:graphicData uri="http://schemas.openxmlformats.org/drawingml/2006/table">
            <a:tbl>
              <a:tblPr firstRow="1" bandRow="1">
                <a:tableStyleId>{912C8C85-51F0-491E-9774-3900AFEF0FD7}</a:tableStyleId>
              </a:tblPr>
              <a:tblGrid>
                <a:gridCol w="821517">
                  <a:extLst>
                    <a:ext uri="{9D8B030D-6E8A-4147-A177-3AD203B41FA5}">
                      <a16:colId xmlns:a16="http://schemas.microsoft.com/office/drawing/2014/main" val="1567918761"/>
                    </a:ext>
                  </a:extLst>
                </a:gridCol>
                <a:gridCol w="1039571">
                  <a:extLst>
                    <a:ext uri="{9D8B030D-6E8A-4147-A177-3AD203B41FA5}">
                      <a16:colId xmlns:a16="http://schemas.microsoft.com/office/drawing/2014/main" val="264726366"/>
                    </a:ext>
                  </a:extLst>
                </a:gridCol>
                <a:gridCol w="894083">
                  <a:extLst>
                    <a:ext uri="{9D8B030D-6E8A-4147-A177-3AD203B41FA5}">
                      <a16:colId xmlns:a16="http://schemas.microsoft.com/office/drawing/2014/main" val="472382620"/>
                    </a:ext>
                  </a:extLst>
                </a:gridCol>
                <a:gridCol w="1369508">
                  <a:extLst>
                    <a:ext uri="{9D8B030D-6E8A-4147-A177-3AD203B41FA5}">
                      <a16:colId xmlns:a16="http://schemas.microsoft.com/office/drawing/2014/main" val="629952654"/>
                    </a:ext>
                  </a:extLst>
                </a:gridCol>
              </a:tblGrid>
              <a:tr h="149488">
                <a:tc>
                  <a:txBody>
                    <a:bodyPr/>
                    <a:lstStyle/>
                    <a:p>
                      <a:pPr algn="l"/>
                      <a:r>
                        <a:rPr lang="en-US" sz="1050" dirty="0">
                          <a:latin typeface="Century Gothic" panose="020B0502020202020204" pitchFamily="34" charset="0"/>
                        </a:rPr>
                        <a:t>Content:</a:t>
                      </a:r>
                    </a:p>
                  </a:txBody>
                  <a:tcPr/>
                </a:tc>
                <a:tc>
                  <a:txBody>
                    <a:bodyPr/>
                    <a:lstStyle/>
                    <a:p>
                      <a:pPr algn="ctr"/>
                      <a:r>
                        <a:rPr lang="en-US" sz="1050" dirty="0">
                          <a:latin typeface="Century Gothic" panose="020B0502020202020204" pitchFamily="34" charset="0"/>
                        </a:rPr>
                        <a:t>Grade</a:t>
                      </a:r>
                    </a:p>
                  </a:txBody>
                  <a:tcPr>
                    <a:lnR w="12700" cap="flat" cmpd="sng" algn="ctr">
                      <a:solidFill>
                        <a:schemeClr val="accent6"/>
                      </a:solidFill>
                      <a:prstDash val="solid"/>
                      <a:round/>
                      <a:headEnd type="none" w="med" len="med"/>
                      <a:tailEnd type="none" w="med" len="med"/>
                    </a:lnR>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050" dirty="0">
                          <a:latin typeface="Century Gothic" panose="020B0502020202020204" pitchFamily="34" charset="0"/>
                        </a:rPr>
                        <a:t>Content:</a:t>
                      </a:r>
                    </a:p>
                  </a:txBody>
                  <a:tcPr>
                    <a:lnL w="12700" cap="flat" cmpd="sng" algn="ctr">
                      <a:solidFill>
                        <a:schemeClr val="accent6"/>
                      </a:solidFill>
                      <a:prstDash val="solid"/>
                      <a:round/>
                      <a:headEnd type="none" w="med" len="med"/>
                      <a:tailEnd type="none" w="med" len="med"/>
                    </a:lnL>
                  </a:tcPr>
                </a:tc>
                <a:tc>
                  <a:txBody>
                    <a:bodyPr/>
                    <a:lstStyle/>
                    <a:p>
                      <a:pPr algn="ctr"/>
                      <a:r>
                        <a:rPr lang="en-US" sz="1050" dirty="0">
                          <a:latin typeface="Century Gothic" panose="020B0502020202020204" pitchFamily="34" charset="0"/>
                        </a:rPr>
                        <a:t>Grade</a:t>
                      </a:r>
                    </a:p>
                  </a:txBody>
                  <a:tcPr/>
                </a:tc>
                <a:extLst>
                  <a:ext uri="{0D108BD9-81ED-4DB2-BD59-A6C34878D82A}">
                    <a16:rowId xmlns:a16="http://schemas.microsoft.com/office/drawing/2014/main" val="1470609185"/>
                  </a:ext>
                </a:extLst>
              </a:tr>
              <a:tr h="145732">
                <a:tc>
                  <a:txBody>
                    <a:bodyPr/>
                    <a:lstStyle/>
                    <a:p>
                      <a:pPr algn="l" rtl="0">
                        <a:lnSpc>
                          <a:spcPct val="107000"/>
                        </a:lnSpc>
                        <a:spcAft>
                          <a:spcPts val="800"/>
                        </a:spcAft>
                        <a:buNone/>
                      </a:pPr>
                      <a:r>
                        <a:rPr lang="en-US" sz="1050" b="1" kern="100" dirty="0">
                          <a:solidFill>
                            <a:schemeClr val="tx1"/>
                          </a:solidFill>
                          <a:effectLst/>
                          <a:latin typeface="Century Gothic" panose="020B0502020202020204" pitchFamily="34" charset="0"/>
                        </a:rPr>
                        <a:t>Cr</a:t>
                      </a:r>
                      <a:r>
                        <a:rPr lang="en-US" sz="1050" b="1" kern="100" baseline="-25000" dirty="0">
                          <a:solidFill>
                            <a:schemeClr val="tx1"/>
                          </a:solidFill>
                          <a:effectLst/>
                          <a:latin typeface="Century Gothic" panose="020B0502020202020204" pitchFamily="34" charset="0"/>
                        </a:rPr>
                        <a:t>2</a:t>
                      </a:r>
                      <a:r>
                        <a:rPr lang="en-US" sz="1050" b="1" kern="100" dirty="0">
                          <a:solidFill>
                            <a:schemeClr val="tx1"/>
                          </a:solidFill>
                          <a:effectLst/>
                          <a:latin typeface="Century Gothic" panose="020B0502020202020204" pitchFamily="34" charset="0"/>
                        </a:rPr>
                        <a:t>O</a:t>
                      </a:r>
                      <a:r>
                        <a:rPr lang="en-US" sz="1050" b="1" kern="100" baseline="-25000" dirty="0">
                          <a:solidFill>
                            <a:schemeClr val="tx1"/>
                          </a:solidFill>
                          <a:effectLst/>
                          <a:latin typeface="Century Gothic" panose="020B0502020202020204" pitchFamily="34" charset="0"/>
                        </a:rPr>
                        <a:t>3:</a:t>
                      </a:r>
                      <a:endParaRPr lang="en-US" sz="105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050" b="0" kern="100" dirty="0">
                          <a:solidFill>
                            <a:schemeClr val="tx1"/>
                          </a:solidFill>
                          <a:effectLst/>
                          <a:latin typeface="Century Gothic" panose="020B0502020202020204" pitchFamily="34" charset="0"/>
                        </a:rPr>
                        <a:t>50 – 55%</a:t>
                      </a:r>
                      <a:endParaRPr lang="en-US" sz="105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050" b="1" kern="100" dirty="0">
                          <a:solidFill>
                            <a:schemeClr val="tx1"/>
                          </a:solidFill>
                          <a:effectLst/>
                          <a:latin typeface="Century Gothic" panose="020B0502020202020204" pitchFamily="34" charset="0"/>
                        </a:rPr>
                        <a:t>Fe</a:t>
                      </a:r>
                      <a:r>
                        <a:rPr lang="en-US" sz="1050" b="1" kern="100" baseline="-25000" dirty="0">
                          <a:solidFill>
                            <a:schemeClr val="tx1"/>
                          </a:solidFill>
                          <a:effectLst/>
                          <a:latin typeface="Century Gothic" panose="020B0502020202020204" pitchFamily="34" charset="0"/>
                        </a:rPr>
                        <a:t>2</a:t>
                      </a:r>
                      <a:r>
                        <a:rPr lang="en-US" sz="1050" b="1" kern="100" dirty="0">
                          <a:solidFill>
                            <a:schemeClr val="tx1"/>
                          </a:solidFill>
                          <a:effectLst/>
                          <a:latin typeface="Century Gothic" panose="020B0502020202020204" pitchFamily="34" charset="0"/>
                        </a:rPr>
                        <a:t>O</a:t>
                      </a:r>
                      <a:r>
                        <a:rPr lang="en-US" sz="1050" b="1" kern="100" baseline="-25000" dirty="0">
                          <a:solidFill>
                            <a:schemeClr val="tx1"/>
                          </a:solidFill>
                          <a:effectLst/>
                          <a:latin typeface="Century Gothic" panose="020B0502020202020204" pitchFamily="34" charset="0"/>
                        </a:rPr>
                        <a:t>3</a:t>
                      </a:r>
                      <a:r>
                        <a:rPr lang="en-US" sz="1050" b="1" kern="100" dirty="0">
                          <a:solidFill>
                            <a:schemeClr val="tx1"/>
                          </a:solidFill>
                          <a:effectLst/>
                          <a:latin typeface="Century Gothic" panose="020B0502020202020204" pitchFamily="34" charset="0"/>
                        </a:rPr>
                        <a:t>:</a:t>
                      </a:r>
                      <a:endParaRPr lang="en-US" sz="105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050" b="0" kern="100" dirty="0">
                          <a:solidFill>
                            <a:schemeClr val="tx1"/>
                          </a:solidFill>
                          <a:effectLst/>
                          <a:latin typeface="Century Gothic" panose="020B0502020202020204" pitchFamily="34" charset="0"/>
                        </a:rPr>
                        <a:t>20%</a:t>
                      </a:r>
                      <a:endParaRPr lang="en-US" sz="105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5948648"/>
                  </a:ext>
                </a:extLst>
              </a:tr>
              <a:tr h="145732">
                <a:tc>
                  <a:txBody>
                    <a:bodyPr/>
                    <a:lstStyle/>
                    <a:p>
                      <a:pPr algn="l" rtl="0">
                        <a:lnSpc>
                          <a:spcPct val="107000"/>
                        </a:lnSpc>
                        <a:spcAft>
                          <a:spcPts val="800"/>
                        </a:spcAft>
                        <a:buNone/>
                      </a:pPr>
                      <a:r>
                        <a:rPr lang="en-US" sz="1050" b="1" kern="100" dirty="0">
                          <a:solidFill>
                            <a:schemeClr val="tx1"/>
                          </a:solidFill>
                          <a:effectLst/>
                          <a:latin typeface="Century Gothic" panose="020B0502020202020204" pitchFamily="34" charset="0"/>
                        </a:rPr>
                        <a:t>Al</a:t>
                      </a:r>
                      <a:r>
                        <a:rPr lang="en-US" sz="1050" b="1" kern="100" baseline="-25000" dirty="0">
                          <a:solidFill>
                            <a:schemeClr val="tx1"/>
                          </a:solidFill>
                          <a:effectLst/>
                          <a:latin typeface="Century Gothic" panose="020B0502020202020204" pitchFamily="34" charset="0"/>
                        </a:rPr>
                        <a:t>2</a:t>
                      </a:r>
                      <a:r>
                        <a:rPr lang="en-US" sz="1050" b="1" kern="100" dirty="0">
                          <a:solidFill>
                            <a:schemeClr val="tx1"/>
                          </a:solidFill>
                          <a:effectLst/>
                          <a:latin typeface="Century Gothic" panose="020B0502020202020204" pitchFamily="34" charset="0"/>
                        </a:rPr>
                        <a:t>O</a:t>
                      </a:r>
                      <a:r>
                        <a:rPr lang="en-US" sz="1050" b="1" kern="100" baseline="-25000" dirty="0">
                          <a:solidFill>
                            <a:schemeClr val="tx1"/>
                          </a:solidFill>
                          <a:effectLst/>
                          <a:latin typeface="Century Gothic" panose="020B0502020202020204" pitchFamily="34" charset="0"/>
                        </a:rPr>
                        <a:t>3</a:t>
                      </a:r>
                      <a:r>
                        <a:rPr lang="en-US" sz="1050" b="1" kern="100" dirty="0">
                          <a:solidFill>
                            <a:schemeClr val="tx1"/>
                          </a:solidFill>
                          <a:effectLst/>
                          <a:latin typeface="Century Gothic" panose="020B0502020202020204" pitchFamily="34" charset="0"/>
                        </a:rPr>
                        <a:t>:</a:t>
                      </a:r>
                      <a:endParaRPr lang="en-US" sz="105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050" b="0" kern="100" dirty="0">
                          <a:solidFill>
                            <a:schemeClr val="tx1"/>
                          </a:solidFill>
                          <a:effectLst/>
                          <a:latin typeface="Century Gothic" panose="020B0502020202020204" pitchFamily="34" charset="0"/>
                        </a:rPr>
                        <a:t>10 – 12%</a:t>
                      </a:r>
                      <a:endParaRPr lang="en-US" sz="105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050" b="1" kern="100" dirty="0">
                          <a:solidFill>
                            <a:schemeClr val="tx1"/>
                          </a:solidFill>
                          <a:effectLst/>
                          <a:latin typeface="Century Gothic" panose="020B0502020202020204" pitchFamily="34" charset="0"/>
                        </a:rPr>
                        <a:t>CaO:</a:t>
                      </a:r>
                      <a:endParaRPr lang="en-US" sz="105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050" b="0" kern="100" dirty="0">
                          <a:solidFill>
                            <a:schemeClr val="tx1"/>
                          </a:solidFill>
                          <a:effectLst/>
                          <a:latin typeface="Century Gothic" panose="020B0502020202020204" pitchFamily="34" charset="0"/>
                        </a:rPr>
                        <a:t>0.2%</a:t>
                      </a:r>
                      <a:endParaRPr lang="en-US" sz="105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49278881"/>
                  </a:ext>
                </a:extLst>
              </a:tr>
              <a:tr h="145732">
                <a:tc>
                  <a:txBody>
                    <a:bodyPr/>
                    <a:lstStyle/>
                    <a:p>
                      <a:pPr algn="l" rtl="0">
                        <a:lnSpc>
                          <a:spcPct val="107000"/>
                        </a:lnSpc>
                        <a:spcAft>
                          <a:spcPts val="800"/>
                        </a:spcAft>
                        <a:buNone/>
                      </a:pPr>
                      <a:r>
                        <a:rPr lang="en-US" sz="1050" b="1" kern="100" dirty="0">
                          <a:solidFill>
                            <a:schemeClr val="tx1"/>
                          </a:solidFill>
                          <a:effectLst/>
                          <a:latin typeface="Century Gothic" panose="020B0502020202020204" pitchFamily="34" charset="0"/>
                        </a:rPr>
                        <a:t>SiO</a:t>
                      </a:r>
                      <a:r>
                        <a:rPr lang="en-US" sz="1050" b="1" kern="100" baseline="-25000" dirty="0">
                          <a:solidFill>
                            <a:schemeClr val="tx1"/>
                          </a:solidFill>
                          <a:effectLst/>
                          <a:latin typeface="Century Gothic" panose="020B0502020202020204" pitchFamily="34" charset="0"/>
                        </a:rPr>
                        <a:t>2</a:t>
                      </a:r>
                      <a:r>
                        <a:rPr lang="en-US" sz="1050" b="1" kern="100" dirty="0">
                          <a:solidFill>
                            <a:schemeClr val="tx1"/>
                          </a:solidFill>
                          <a:effectLst/>
                          <a:latin typeface="Century Gothic" panose="020B0502020202020204" pitchFamily="34" charset="0"/>
                        </a:rPr>
                        <a:t>:</a:t>
                      </a:r>
                      <a:endParaRPr lang="en-US" sz="105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050" b="0" kern="100" dirty="0">
                          <a:solidFill>
                            <a:schemeClr val="tx1"/>
                          </a:solidFill>
                          <a:effectLst/>
                          <a:latin typeface="Century Gothic" panose="020B0502020202020204" pitchFamily="34" charset="0"/>
                        </a:rPr>
                        <a:t>1 – 3%</a:t>
                      </a:r>
                      <a:endParaRPr lang="en-US" sz="105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050" b="1" kern="100" dirty="0">
                          <a:solidFill>
                            <a:schemeClr val="tx1"/>
                          </a:solidFill>
                          <a:effectLst/>
                          <a:latin typeface="Century Gothic" panose="020B0502020202020204" pitchFamily="34" charset="0"/>
                        </a:rPr>
                        <a:t>TiO</a:t>
                      </a:r>
                      <a:r>
                        <a:rPr lang="en-US" sz="1050" b="1" kern="1200" baseline="-25000" dirty="0">
                          <a:solidFill>
                            <a:schemeClr val="tx1"/>
                          </a:solidFill>
                          <a:effectLst/>
                          <a:latin typeface="Century Gothic" panose="020B0502020202020204" pitchFamily="34" charset="0"/>
                        </a:rPr>
                        <a:t>2</a:t>
                      </a:r>
                      <a:r>
                        <a:rPr lang="en-US" sz="1050" b="1" kern="1200" dirty="0">
                          <a:solidFill>
                            <a:schemeClr val="tx1"/>
                          </a:solidFill>
                          <a:effectLst/>
                          <a:latin typeface="Century Gothic" panose="020B0502020202020204" pitchFamily="34" charset="0"/>
                        </a:rPr>
                        <a:t>:</a:t>
                      </a:r>
                      <a:endParaRPr lang="en-US" sz="105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050" b="0" kern="100" dirty="0">
                          <a:solidFill>
                            <a:schemeClr val="tx1"/>
                          </a:solidFill>
                          <a:effectLst/>
                          <a:latin typeface="Century Gothic" panose="020B0502020202020204" pitchFamily="34" charset="0"/>
                        </a:rPr>
                        <a:t>0.2%</a:t>
                      </a:r>
                      <a:endParaRPr lang="en-US" sz="105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23737123"/>
                  </a:ext>
                </a:extLst>
              </a:tr>
              <a:tr h="145732">
                <a:tc>
                  <a:txBody>
                    <a:bodyPr/>
                    <a:lstStyle/>
                    <a:p>
                      <a:pPr algn="l" rtl="0">
                        <a:lnSpc>
                          <a:spcPct val="107000"/>
                        </a:lnSpc>
                        <a:spcAft>
                          <a:spcPts val="800"/>
                        </a:spcAft>
                        <a:buNone/>
                      </a:pPr>
                      <a:r>
                        <a:rPr lang="en-US" sz="1050" b="1" kern="100" dirty="0">
                          <a:solidFill>
                            <a:schemeClr val="tx1"/>
                          </a:solidFill>
                          <a:effectLst/>
                          <a:latin typeface="Century Gothic" panose="020B0502020202020204" pitchFamily="34" charset="0"/>
                        </a:rPr>
                        <a:t>MgO:</a:t>
                      </a:r>
                      <a:endParaRPr lang="en-US" sz="105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050" b="0" kern="100" dirty="0">
                          <a:solidFill>
                            <a:schemeClr val="tx1"/>
                          </a:solidFill>
                          <a:effectLst/>
                          <a:latin typeface="Century Gothic" panose="020B0502020202020204" pitchFamily="34" charset="0"/>
                        </a:rPr>
                        <a:t>9 – 11%</a:t>
                      </a:r>
                      <a:endParaRPr lang="en-US" sz="105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050" b="1" kern="100" dirty="0">
                          <a:solidFill>
                            <a:schemeClr val="tx1"/>
                          </a:solidFill>
                          <a:effectLst/>
                          <a:latin typeface="Century Gothic" panose="020B0502020202020204" pitchFamily="34" charset="0"/>
                        </a:rPr>
                        <a:t>LOI:</a:t>
                      </a:r>
                      <a:endParaRPr lang="en-US" sz="105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050" b="0" kern="100" dirty="0">
                          <a:solidFill>
                            <a:schemeClr val="tx1"/>
                          </a:solidFill>
                          <a:effectLst/>
                          <a:latin typeface="Century Gothic" panose="020B0502020202020204" pitchFamily="34" charset="0"/>
                        </a:rPr>
                        <a:t>&lt;1</a:t>
                      </a:r>
                      <a:endParaRPr lang="en-US" sz="105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18172847"/>
                  </a:ext>
                </a:extLst>
              </a:tr>
            </a:tbl>
          </a:graphicData>
        </a:graphic>
      </p:graphicFrame>
      <p:sp>
        <p:nvSpPr>
          <p:cNvPr id="56" name="Rectangle: Rounded Corners 55">
            <a:extLst>
              <a:ext uri="{FF2B5EF4-FFF2-40B4-BE49-F238E27FC236}">
                <a16:creationId xmlns:a16="http://schemas.microsoft.com/office/drawing/2014/main" id="{F1B000A4-6D00-894F-FA5A-6FCF6A2F1E3D}"/>
              </a:ext>
            </a:extLst>
          </p:cNvPr>
          <p:cNvSpPr/>
          <p:nvPr/>
        </p:nvSpPr>
        <p:spPr>
          <a:xfrm>
            <a:off x="1910563" y="1516964"/>
            <a:ext cx="2815489" cy="473568"/>
          </a:xfrm>
          <a:prstGeom prst="roundRect">
            <a:avLst/>
          </a:prstGeom>
          <a:solidFill>
            <a:schemeClr val="tx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200" b="1" dirty="0">
                <a:solidFill>
                  <a:schemeClr val="bg1"/>
                </a:solidFill>
                <a:latin typeface="Century Gothic" panose="020B0502020202020204" pitchFamily="34" charset="0"/>
              </a:rPr>
              <a:t>Foundry Chromite Sands (Grade A)</a:t>
            </a:r>
            <a:endParaRPr lang="fa-IR" sz="1200" b="1" dirty="0">
              <a:solidFill>
                <a:schemeClr val="bg1"/>
              </a:solidFill>
              <a:latin typeface="Century Gothic" panose="020B0502020202020204" pitchFamily="34" charset="0"/>
            </a:endParaRPr>
          </a:p>
        </p:txBody>
      </p:sp>
      <p:cxnSp>
        <p:nvCxnSpPr>
          <p:cNvPr id="85" name="Straight Connector 84">
            <a:extLst>
              <a:ext uri="{FF2B5EF4-FFF2-40B4-BE49-F238E27FC236}">
                <a16:creationId xmlns:a16="http://schemas.microsoft.com/office/drawing/2014/main" id="{BFC7B86B-7F38-6F08-C403-FC94247DB41E}"/>
              </a:ext>
            </a:extLst>
          </p:cNvPr>
          <p:cNvCxnSpPr/>
          <p:nvPr/>
        </p:nvCxnSpPr>
        <p:spPr>
          <a:xfrm>
            <a:off x="5419725" y="1516964"/>
            <a:ext cx="0" cy="4881322"/>
          </a:xfrm>
          <a:prstGeom prst="line">
            <a:avLst/>
          </a:prstGeom>
          <a:ln w="57150"/>
          <a:effectLst>
            <a:glow rad="139700">
              <a:schemeClr val="accent6">
                <a:satMod val="175000"/>
                <a:alpha val="40000"/>
              </a:schemeClr>
            </a:glow>
            <a:outerShdw blurRad="50800" dist="38100" dir="5400000" sy="96000" rotWithShape="0">
              <a:srgbClr val="000000">
                <a:alpha val="54000"/>
              </a:srgbClr>
            </a:outerShdw>
          </a:effectLst>
        </p:spPr>
        <p:style>
          <a:lnRef idx="3">
            <a:schemeClr val="accent6"/>
          </a:lnRef>
          <a:fillRef idx="0">
            <a:schemeClr val="accent6"/>
          </a:fillRef>
          <a:effectRef idx="2">
            <a:schemeClr val="accent6"/>
          </a:effectRef>
          <a:fontRef idx="minor">
            <a:schemeClr val="tx1"/>
          </a:fontRef>
        </p:style>
      </p:cxnSp>
      <p:sp>
        <p:nvSpPr>
          <p:cNvPr id="3" name="Rectangle: Rounded Corners 2">
            <a:extLst>
              <a:ext uri="{FF2B5EF4-FFF2-40B4-BE49-F238E27FC236}">
                <a16:creationId xmlns:a16="http://schemas.microsoft.com/office/drawing/2014/main" id="{EFA4E360-629E-67C1-CB7B-4B420D375C09}"/>
              </a:ext>
            </a:extLst>
          </p:cNvPr>
          <p:cNvSpPr/>
          <p:nvPr/>
        </p:nvSpPr>
        <p:spPr>
          <a:xfrm>
            <a:off x="6115402" y="1516964"/>
            <a:ext cx="2815489" cy="473568"/>
          </a:xfrm>
          <a:prstGeom prst="roundRect">
            <a:avLst/>
          </a:prstGeom>
          <a:solidFill>
            <a:schemeClr val="tx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200" b="1" dirty="0">
                <a:solidFill>
                  <a:schemeClr val="bg1"/>
                </a:solidFill>
                <a:latin typeface="Century Gothic" panose="020B0502020202020204" pitchFamily="34" charset="0"/>
              </a:rPr>
              <a:t>Foundry Chromite Sands (Grade B)</a:t>
            </a:r>
            <a:endParaRPr lang="fa-IR" sz="1200" b="1" dirty="0">
              <a:solidFill>
                <a:schemeClr val="bg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AB17CBA5-15B9-CCBB-D6E7-2407D2C893B7}"/>
              </a:ext>
            </a:extLst>
          </p:cNvPr>
          <p:cNvGraphicFramePr>
            <a:graphicFrameLocks noGrp="1"/>
          </p:cNvGraphicFramePr>
          <p:nvPr>
            <p:extLst>
              <p:ext uri="{D42A27DB-BD31-4B8C-83A1-F6EECF244321}">
                <p14:modId xmlns:p14="http://schemas.microsoft.com/office/powerpoint/2010/main" val="4043098456"/>
              </p:ext>
            </p:extLst>
          </p:nvPr>
        </p:nvGraphicFramePr>
        <p:xfrm>
          <a:off x="269060" y="5514783"/>
          <a:ext cx="2552666" cy="796288"/>
        </p:xfrm>
        <a:graphic>
          <a:graphicData uri="http://schemas.openxmlformats.org/drawingml/2006/table">
            <a:tbl>
              <a:tblPr firstRow="1" bandRow="1">
                <a:tableStyleId>{68D230F3-CF80-4859-8CE7-A43EE81993B5}</a:tableStyleId>
              </a:tblPr>
              <a:tblGrid>
                <a:gridCol w="1207315">
                  <a:extLst>
                    <a:ext uri="{9D8B030D-6E8A-4147-A177-3AD203B41FA5}">
                      <a16:colId xmlns:a16="http://schemas.microsoft.com/office/drawing/2014/main" val="1567918761"/>
                    </a:ext>
                  </a:extLst>
                </a:gridCol>
                <a:gridCol w="1345351">
                  <a:extLst>
                    <a:ext uri="{9D8B030D-6E8A-4147-A177-3AD203B41FA5}">
                      <a16:colId xmlns:a16="http://schemas.microsoft.com/office/drawing/2014/main" val="264726366"/>
                    </a:ext>
                  </a:extLst>
                </a:gridCol>
              </a:tblGrid>
              <a:tr h="149488">
                <a:tc>
                  <a:txBody>
                    <a:bodyPr/>
                    <a:lstStyle/>
                    <a:p>
                      <a:pPr algn="l" rtl="1"/>
                      <a:r>
                        <a:rPr lang="en-US" sz="800" b="1" kern="1200" dirty="0">
                          <a:solidFill>
                            <a:schemeClr val="tx1"/>
                          </a:solidFill>
                          <a:effectLst/>
                          <a:latin typeface="Century Gothic" panose="020B0502020202020204" pitchFamily="34" charset="0"/>
                        </a:rPr>
                        <a:t>Refractoriness</a:t>
                      </a:r>
                      <a:endParaRPr lang="en-US" sz="800" b="1" kern="1200" dirty="0">
                        <a:solidFill>
                          <a:schemeClr val="tx1"/>
                        </a:solidFill>
                        <a:effectLst/>
                        <a:latin typeface="Century Gothic" panose="020B0502020202020204" pitchFamily="34" charset="0"/>
                        <a:ea typeface="+mn-ea"/>
                        <a:cs typeface="+mn-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800" b="0" kern="1200" dirty="0">
                          <a:solidFill>
                            <a:schemeClr val="tx1"/>
                          </a:solidFill>
                          <a:effectLst/>
                          <a:latin typeface="Century Gothic" panose="020B0502020202020204" pitchFamily="34" charset="0"/>
                        </a:rPr>
                        <a:t>&gt;1730 </a:t>
                      </a:r>
                      <a:r>
                        <a:rPr lang="en-US" sz="800" b="0" kern="1200" baseline="30000" dirty="0">
                          <a:solidFill>
                            <a:schemeClr val="tx1"/>
                          </a:solidFill>
                          <a:effectLst/>
                          <a:latin typeface="Century Gothic" panose="020B0502020202020204" pitchFamily="34" charset="0"/>
                        </a:rPr>
                        <a:t>0</a:t>
                      </a:r>
                      <a:r>
                        <a:rPr lang="en-US" sz="800" b="0" kern="1200" dirty="0">
                          <a:solidFill>
                            <a:schemeClr val="tx1"/>
                          </a:solidFill>
                          <a:effectLst/>
                          <a:latin typeface="Century Gothic" panose="020B0502020202020204" pitchFamily="34" charset="0"/>
                        </a:rPr>
                        <a:t>C, &lt;2260 </a:t>
                      </a:r>
                      <a:r>
                        <a:rPr lang="en-US" sz="800" b="0" kern="1200" baseline="30000" dirty="0">
                          <a:solidFill>
                            <a:schemeClr val="tx1"/>
                          </a:solidFill>
                          <a:effectLst/>
                          <a:latin typeface="Century Gothic" panose="020B0502020202020204" pitchFamily="34" charset="0"/>
                        </a:rPr>
                        <a:t>0</a:t>
                      </a:r>
                      <a:r>
                        <a:rPr lang="en-US" sz="800" b="0" kern="1200" dirty="0">
                          <a:solidFill>
                            <a:schemeClr val="tx1"/>
                          </a:solidFill>
                          <a:effectLst/>
                          <a:latin typeface="Century Gothic" panose="020B0502020202020204" pitchFamily="34" charset="0"/>
                        </a:rPr>
                        <a:t>C</a:t>
                      </a:r>
                      <a:r>
                        <a:rPr lang="en-US" sz="800" b="0" dirty="0">
                          <a:solidFill>
                            <a:schemeClr val="tx1"/>
                          </a:solidFill>
                          <a:latin typeface="Century Gothic" panose="020B0502020202020204" pitchFamily="34" charset="0"/>
                        </a:rPr>
                        <a:t> </a:t>
                      </a:r>
                    </a:p>
                  </a:txBody>
                  <a:tcPr/>
                </a:tc>
                <a:extLst>
                  <a:ext uri="{0D108BD9-81ED-4DB2-BD59-A6C34878D82A}">
                    <a16:rowId xmlns:a16="http://schemas.microsoft.com/office/drawing/2014/main" val="1470609185"/>
                  </a:ext>
                </a:extLst>
              </a:tr>
              <a:tr h="14573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800" b="1" kern="1200" dirty="0">
                          <a:solidFill>
                            <a:schemeClr val="tx1"/>
                          </a:solidFill>
                          <a:effectLst/>
                          <a:latin typeface="Century Gothic" panose="020B0502020202020204" pitchFamily="34" charset="0"/>
                        </a:rPr>
                        <a:t>Sintering Temp:</a:t>
                      </a:r>
                      <a:r>
                        <a:rPr lang="en-US" sz="800" b="1" dirty="0">
                          <a:solidFill>
                            <a:schemeClr val="tx1"/>
                          </a:solidFill>
                          <a:latin typeface="Century Gothic" panose="020B0502020202020204" pitchFamily="34" charset="0"/>
                        </a:rPr>
                        <a:t> </a:t>
                      </a:r>
                      <a:endParaRPr lang="en-US" sz="800" b="1" kern="1200" dirty="0">
                        <a:solidFill>
                          <a:schemeClr val="tx1"/>
                        </a:solidFill>
                        <a:effectLst/>
                        <a:latin typeface="Century Gothic" panose="020B0502020202020204" pitchFamily="34" charset="0"/>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0" kern="1200" dirty="0">
                          <a:solidFill>
                            <a:schemeClr val="tx1"/>
                          </a:solidFill>
                          <a:effectLst/>
                          <a:latin typeface="Century Gothic" panose="020B0502020202020204" pitchFamily="34" charset="0"/>
                        </a:rPr>
                        <a:t>&gt;1600 </a:t>
                      </a:r>
                      <a:r>
                        <a:rPr lang="en-US" sz="800" b="0" kern="1200" baseline="30000" dirty="0">
                          <a:solidFill>
                            <a:schemeClr val="tx1"/>
                          </a:solidFill>
                          <a:effectLst/>
                          <a:latin typeface="Century Gothic" panose="020B0502020202020204" pitchFamily="34" charset="0"/>
                        </a:rPr>
                        <a:t>0</a:t>
                      </a:r>
                      <a:r>
                        <a:rPr lang="en-US" sz="800" b="0" kern="1200" dirty="0">
                          <a:solidFill>
                            <a:schemeClr val="tx1"/>
                          </a:solidFill>
                          <a:effectLst/>
                          <a:latin typeface="Century Gothic" panose="020B0502020202020204" pitchFamily="34" charset="0"/>
                        </a:rPr>
                        <a:t>C</a:t>
                      </a:r>
                      <a:r>
                        <a:rPr lang="en-US" sz="800" b="0" dirty="0">
                          <a:solidFill>
                            <a:schemeClr val="tx1"/>
                          </a:solidFill>
                          <a:latin typeface="Century Gothic" panose="020B0502020202020204" pitchFamily="34" charset="0"/>
                        </a:rPr>
                        <a:t> </a:t>
                      </a:r>
                    </a:p>
                  </a:txBody>
                  <a:tcPr marL="68580" marR="68580" marT="0" marB="0"/>
                </a:tc>
                <a:extLst>
                  <a:ext uri="{0D108BD9-81ED-4DB2-BD59-A6C34878D82A}">
                    <a16:rowId xmlns:a16="http://schemas.microsoft.com/office/drawing/2014/main" val="165948648"/>
                  </a:ext>
                </a:extLst>
              </a:tr>
              <a:tr h="14573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800" b="1" kern="1200" dirty="0">
                          <a:solidFill>
                            <a:schemeClr val="tx1"/>
                          </a:solidFill>
                          <a:effectLst/>
                          <a:latin typeface="Century Gothic" panose="020B0502020202020204" pitchFamily="34" charset="0"/>
                        </a:rPr>
                        <a:t>PH Value:</a:t>
                      </a:r>
                      <a:r>
                        <a:rPr lang="en-US" sz="800" b="1" dirty="0">
                          <a:solidFill>
                            <a:schemeClr val="tx1"/>
                          </a:solidFill>
                          <a:latin typeface="Century Gothic" panose="020B0502020202020204" pitchFamily="34" charset="0"/>
                        </a:rPr>
                        <a:t> </a:t>
                      </a:r>
                      <a:endParaRPr lang="en-US" sz="800" b="1" kern="1200" dirty="0">
                        <a:solidFill>
                          <a:schemeClr val="tx1"/>
                        </a:solidFill>
                        <a:effectLst/>
                        <a:latin typeface="Century Gothic" panose="020B0502020202020204" pitchFamily="34" charset="0"/>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0" kern="1200" dirty="0" err="1">
                          <a:solidFill>
                            <a:schemeClr val="tx1"/>
                          </a:solidFill>
                          <a:effectLst/>
                          <a:latin typeface="Century Gothic" panose="020B0502020202020204" pitchFamily="34" charset="0"/>
                        </a:rPr>
                        <a:t>Typ</a:t>
                      </a:r>
                      <a:r>
                        <a:rPr lang="en-US" sz="800" b="0" kern="1200" dirty="0">
                          <a:solidFill>
                            <a:schemeClr val="tx1"/>
                          </a:solidFill>
                          <a:effectLst/>
                          <a:latin typeface="Century Gothic" panose="020B0502020202020204" pitchFamily="34" charset="0"/>
                        </a:rPr>
                        <a:t>=7, Range= 7-9</a:t>
                      </a:r>
                      <a:r>
                        <a:rPr lang="en-US" sz="800" b="0" dirty="0">
                          <a:solidFill>
                            <a:schemeClr val="tx1"/>
                          </a:solidFill>
                          <a:latin typeface="Century Gothic" panose="020B0502020202020204" pitchFamily="34" charset="0"/>
                        </a:rPr>
                        <a:t> </a:t>
                      </a:r>
                    </a:p>
                  </a:txBody>
                  <a:tcPr marL="68580" marR="68580" marT="0" marB="0"/>
                </a:tc>
                <a:extLst>
                  <a:ext uri="{0D108BD9-81ED-4DB2-BD59-A6C34878D82A}">
                    <a16:rowId xmlns:a16="http://schemas.microsoft.com/office/drawing/2014/main" val="4149278881"/>
                  </a:ext>
                </a:extLst>
              </a:tr>
              <a:tr h="14573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800" b="1" kern="1200" dirty="0">
                          <a:solidFill>
                            <a:schemeClr val="tx1"/>
                          </a:solidFill>
                          <a:effectLst/>
                          <a:latin typeface="Century Gothic" panose="020B0502020202020204" pitchFamily="34" charset="0"/>
                        </a:rPr>
                        <a:t>Acid Demand @ PH 7:</a:t>
                      </a:r>
                      <a:r>
                        <a:rPr lang="en-US" sz="800" dirty="0">
                          <a:solidFill>
                            <a:schemeClr val="tx1"/>
                          </a:solidFill>
                          <a:latin typeface="Century Gothic" panose="020B0502020202020204" pitchFamily="34" charset="0"/>
                        </a:rPr>
                        <a:t> </a:t>
                      </a:r>
                      <a:endParaRPr lang="en-US" sz="800" b="1" kern="1200" dirty="0">
                        <a:solidFill>
                          <a:schemeClr val="tx1"/>
                        </a:solidFill>
                        <a:effectLst/>
                        <a:latin typeface="Century Gothic" panose="020B0502020202020204" pitchFamily="34" charset="0"/>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0" kern="1200" dirty="0" err="1">
                          <a:solidFill>
                            <a:schemeClr val="tx1"/>
                          </a:solidFill>
                          <a:effectLst/>
                          <a:latin typeface="Century Gothic" panose="020B0502020202020204" pitchFamily="34" charset="0"/>
                        </a:rPr>
                        <a:t>Typ</a:t>
                      </a:r>
                      <a:r>
                        <a:rPr lang="en-US" sz="800" b="0" kern="1200" dirty="0">
                          <a:solidFill>
                            <a:schemeClr val="tx1"/>
                          </a:solidFill>
                          <a:effectLst/>
                          <a:latin typeface="Century Gothic" panose="020B0502020202020204" pitchFamily="34" charset="0"/>
                        </a:rPr>
                        <a:t>=0.5, Range= 3cc</a:t>
                      </a:r>
                      <a:r>
                        <a:rPr lang="en-US" sz="800" dirty="0">
                          <a:solidFill>
                            <a:schemeClr val="tx1"/>
                          </a:solidFill>
                          <a:latin typeface="Century Gothic" panose="020B0502020202020204" pitchFamily="34" charset="0"/>
                        </a:rPr>
                        <a:t> </a:t>
                      </a:r>
                      <a:endParaRPr lang="en-US" sz="800" b="0" dirty="0">
                        <a:solidFill>
                          <a:schemeClr val="tx1"/>
                        </a:solidFill>
                        <a:latin typeface="Century Gothic" panose="020B0502020202020204" pitchFamily="34" charset="0"/>
                      </a:endParaRPr>
                    </a:p>
                  </a:txBody>
                  <a:tcPr marL="68580" marR="68580" marT="0" marB="0"/>
                </a:tc>
                <a:extLst>
                  <a:ext uri="{0D108BD9-81ED-4DB2-BD59-A6C34878D82A}">
                    <a16:rowId xmlns:a16="http://schemas.microsoft.com/office/drawing/2014/main" val="623737123"/>
                  </a:ext>
                </a:extLst>
              </a:tr>
              <a:tr h="14573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800" b="1" kern="1200" dirty="0">
                          <a:solidFill>
                            <a:schemeClr val="tx1"/>
                          </a:solidFill>
                          <a:effectLst/>
                          <a:latin typeface="Century Gothic" panose="020B0502020202020204" pitchFamily="34" charset="0"/>
                        </a:rPr>
                        <a:t>Humidity:</a:t>
                      </a:r>
                      <a:endParaRPr lang="en-US" sz="800" b="1" kern="1200" dirty="0">
                        <a:solidFill>
                          <a:schemeClr val="tx1"/>
                        </a:solidFill>
                        <a:effectLst/>
                        <a:latin typeface="Century Gothic" panose="020B0502020202020204" pitchFamily="34" charset="0"/>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0" kern="1200" dirty="0" err="1">
                          <a:solidFill>
                            <a:schemeClr val="tx1"/>
                          </a:solidFill>
                          <a:effectLst/>
                          <a:latin typeface="Century Gothic" panose="020B0502020202020204" pitchFamily="34" charset="0"/>
                        </a:rPr>
                        <a:t>Typ</a:t>
                      </a:r>
                      <a:r>
                        <a:rPr lang="en-US" sz="800" b="0" kern="1200" dirty="0">
                          <a:solidFill>
                            <a:schemeClr val="tx1"/>
                          </a:solidFill>
                          <a:effectLst/>
                          <a:latin typeface="Century Gothic" panose="020B0502020202020204" pitchFamily="34" charset="0"/>
                        </a:rPr>
                        <a:t> 0.01, Max 0.2%</a:t>
                      </a:r>
                      <a:r>
                        <a:rPr lang="en-US" sz="800" b="0" dirty="0">
                          <a:solidFill>
                            <a:schemeClr val="tx1"/>
                          </a:solidFill>
                          <a:latin typeface="Century Gothic" panose="020B0502020202020204" pitchFamily="34" charset="0"/>
                        </a:rPr>
                        <a:t> </a:t>
                      </a:r>
                    </a:p>
                  </a:txBody>
                  <a:tcPr marL="68580" marR="68580" marT="0" marB="0"/>
                </a:tc>
                <a:extLst>
                  <a:ext uri="{0D108BD9-81ED-4DB2-BD59-A6C34878D82A}">
                    <a16:rowId xmlns:a16="http://schemas.microsoft.com/office/drawing/2014/main" val="3818172847"/>
                  </a:ext>
                </a:extLst>
              </a:tr>
            </a:tbl>
          </a:graphicData>
        </a:graphic>
      </p:graphicFrame>
      <p:graphicFrame>
        <p:nvGraphicFramePr>
          <p:cNvPr id="10" name="Table 9">
            <a:extLst>
              <a:ext uri="{FF2B5EF4-FFF2-40B4-BE49-F238E27FC236}">
                <a16:creationId xmlns:a16="http://schemas.microsoft.com/office/drawing/2014/main" id="{34E81101-AF55-BD39-6646-4FCE34EDAAB4}"/>
              </a:ext>
            </a:extLst>
          </p:cNvPr>
          <p:cNvGraphicFramePr>
            <a:graphicFrameLocks noGrp="1"/>
          </p:cNvGraphicFramePr>
          <p:nvPr>
            <p:extLst>
              <p:ext uri="{D42A27DB-BD31-4B8C-83A1-F6EECF244321}">
                <p14:modId xmlns:p14="http://schemas.microsoft.com/office/powerpoint/2010/main" val="2434664639"/>
              </p:ext>
            </p:extLst>
          </p:nvPr>
        </p:nvGraphicFramePr>
        <p:xfrm>
          <a:off x="6108266" y="4590306"/>
          <a:ext cx="4124679" cy="883160"/>
        </p:xfrm>
        <a:graphic>
          <a:graphicData uri="http://schemas.openxmlformats.org/drawingml/2006/table">
            <a:tbl>
              <a:tblPr firstRow="1" bandRow="1">
                <a:tableStyleId>{912C8C85-51F0-491E-9774-3900AFEF0FD7}</a:tableStyleId>
              </a:tblPr>
              <a:tblGrid>
                <a:gridCol w="821517">
                  <a:extLst>
                    <a:ext uri="{9D8B030D-6E8A-4147-A177-3AD203B41FA5}">
                      <a16:colId xmlns:a16="http://schemas.microsoft.com/office/drawing/2014/main" val="1567918761"/>
                    </a:ext>
                  </a:extLst>
                </a:gridCol>
                <a:gridCol w="1039571">
                  <a:extLst>
                    <a:ext uri="{9D8B030D-6E8A-4147-A177-3AD203B41FA5}">
                      <a16:colId xmlns:a16="http://schemas.microsoft.com/office/drawing/2014/main" val="264726366"/>
                    </a:ext>
                  </a:extLst>
                </a:gridCol>
                <a:gridCol w="894083">
                  <a:extLst>
                    <a:ext uri="{9D8B030D-6E8A-4147-A177-3AD203B41FA5}">
                      <a16:colId xmlns:a16="http://schemas.microsoft.com/office/drawing/2014/main" val="472382620"/>
                    </a:ext>
                  </a:extLst>
                </a:gridCol>
                <a:gridCol w="1369508">
                  <a:extLst>
                    <a:ext uri="{9D8B030D-6E8A-4147-A177-3AD203B41FA5}">
                      <a16:colId xmlns:a16="http://schemas.microsoft.com/office/drawing/2014/main" val="629952654"/>
                    </a:ext>
                  </a:extLst>
                </a:gridCol>
              </a:tblGrid>
              <a:tr h="149488">
                <a:tc>
                  <a:txBody>
                    <a:bodyPr/>
                    <a:lstStyle/>
                    <a:p>
                      <a:pPr algn="l"/>
                      <a:r>
                        <a:rPr lang="en-US" sz="1050" dirty="0">
                          <a:latin typeface="Century Gothic" panose="020B0502020202020204" pitchFamily="34" charset="0"/>
                        </a:rPr>
                        <a:t>Content:</a:t>
                      </a:r>
                    </a:p>
                  </a:txBody>
                  <a:tcPr/>
                </a:tc>
                <a:tc>
                  <a:txBody>
                    <a:bodyPr/>
                    <a:lstStyle/>
                    <a:p>
                      <a:pPr algn="ctr"/>
                      <a:r>
                        <a:rPr lang="en-US" sz="1050" dirty="0">
                          <a:latin typeface="Century Gothic" panose="020B0502020202020204" pitchFamily="34" charset="0"/>
                        </a:rPr>
                        <a:t>Grade</a:t>
                      </a:r>
                    </a:p>
                  </a:txBody>
                  <a:tcPr>
                    <a:lnR w="12700" cap="flat" cmpd="sng" algn="ctr">
                      <a:solidFill>
                        <a:schemeClr val="accent6"/>
                      </a:solidFill>
                      <a:prstDash val="solid"/>
                      <a:round/>
                      <a:headEnd type="none" w="med" len="med"/>
                      <a:tailEnd type="none" w="med" len="med"/>
                    </a:lnR>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050" dirty="0">
                          <a:latin typeface="Century Gothic" panose="020B0502020202020204" pitchFamily="34" charset="0"/>
                        </a:rPr>
                        <a:t>Content:</a:t>
                      </a:r>
                    </a:p>
                  </a:txBody>
                  <a:tcPr>
                    <a:lnL w="12700" cap="flat" cmpd="sng" algn="ctr">
                      <a:solidFill>
                        <a:schemeClr val="accent6"/>
                      </a:solidFill>
                      <a:prstDash val="solid"/>
                      <a:round/>
                      <a:headEnd type="none" w="med" len="med"/>
                      <a:tailEnd type="none" w="med" len="med"/>
                    </a:lnL>
                  </a:tcPr>
                </a:tc>
                <a:tc>
                  <a:txBody>
                    <a:bodyPr/>
                    <a:lstStyle/>
                    <a:p>
                      <a:pPr algn="ctr"/>
                      <a:r>
                        <a:rPr lang="en-US" sz="1050" dirty="0">
                          <a:latin typeface="Century Gothic" panose="020B0502020202020204" pitchFamily="34" charset="0"/>
                        </a:rPr>
                        <a:t>Grade</a:t>
                      </a:r>
                    </a:p>
                  </a:txBody>
                  <a:tcPr/>
                </a:tc>
                <a:extLst>
                  <a:ext uri="{0D108BD9-81ED-4DB2-BD59-A6C34878D82A}">
                    <a16:rowId xmlns:a16="http://schemas.microsoft.com/office/drawing/2014/main" val="1470609185"/>
                  </a:ext>
                </a:extLst>
              </a:tr>
              <a:tr h="145732">
                <a:tc>
                  <a:txBody>
                    <a:bodyPr/>
                    <a:lstStyle/>
                    <a:p>
                      <a:pPr algn="l" rtl="0">
                        <a:lnSpc>
                          <a:spcPct val="107000"/>
                        </a:lnSpc>
                        <a:spcAft>
                          <a:spcPts val="800"/>
                        </a:spcAft>
                        <a:buNone/>
                      </a:pPr>
                      <a:r>
                        <a:rPr lang="en-US" sz="1050" b="1" kern="100" dirty="0">
                          <a:solidFill>
                            <a:schemeClr val="tx1"/>
                          </a:solidFill>
                          <a:effectLst/>
                          <a:latin typeface="Century Gothic" panose="020B0502020202020204" pitchFamily="34" charset="0"/>
                        </a:rPr>
                        <a:t>Cr</a:t>
                      </a:r>
                      <a:r>
                        <a:rPr lang="en-US" sz="1050" b="1" kern="100" baseline="-25000" dirty="0">
                          <a:solidFill>
                            <a:schemeClr val="tx1"/>
                          </a:solidFill>
                          <a:effectLst/>
                          <a:latin typeface="Century Gothic" panose="020B0502020202020204" pitchFamily="34" charset="0"/>
                        </a:rPr>
                        <a:t>2</a:t>
                      </a:r>
                      <a:r>
                        <a:rPr lang="en-US" sz="1050" b="1" kern="100" dirty="0">
                          <a:solidFill>
                            <a:schemeClr val="tx1"/>
                          </a:solidFill>
                          <a:effectLst/>
                          <a:latin typeface="Century Gothic" panose="020B0502020202020204" pitchFamily="34" charset="0"/>
                        </a:rPr>
                        <a:t>O</a:t>
                      </a:r>
                      <a:r>
                        <a:rPr lang="en-US" sz="1050" b="1" kern="100" baseline="-25000" dirty="0">
                          <a:solidFill>
                            <a:schemeClr val="tx1"/>
                          </a:solidFill>
                          <a:effectLst/>
                          <a:latin typeface="Century Gothic" panose="020B0502020202020204" pitchFamily="34" charset="0"/>
                        </a:rPr>
                        <a:t>3:</a:t>
                      </a:r>
                      <a:endParaRPr lang="en-US" sz="105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050" b="0" kern="100" dirty="0">
                          <a:solidFill>
                            <a:schemeClr val="tx1"/>
                          </a:solidFill>
                          <a:effectLst/>
                          <a:latin typeface="Century Gothic" panose="020B0502020202020204" pitchFamily="34" charset="0"/>
                        </a:rPr>
                        <a:t>45 – 50%</a:t>
                      </a:r>
                      <a:endParaRPr lang="en-US" sz="105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050" b="1" kern="100" dirty="0">
                          <a:solidFill>
                            <a:schemeClr val="tx1"/>
                          </a:solidFill>
                          <a:effectLst/>
                          <a:latin typeface="Century Gothic" panose="020B0502020202020204" pitchFamily="34" charset="0"/>
                        </a:rPr>
                        <a:t>Fe</a:t>
                      </a:r>
                      <a:r>
                        <a:rPr lang="en-US" sz="1050" b="1" kern="100" baseline="-25000" dirty="0">
                          <a:solidFill>
                            <a:schemeClr val="tx1"/>
                          </a:solidFill>
                          <a:effectLst/>
                          <a:latin typeface="Century Gothic" panose="020B0502020202020204" pitchFamily="34" charset="0"/>
                        </a:rPr>
                        <a:t>2</a:t>
                      </a:r>
                      <a:r>
                        <a:rPr lang="en-US" sz="1050" b="1" kern="100" dirty="0">
                          <a:solidFill>
                            <a:schemeClr val="tx1"/>
                          </a:solidFill>
                          <a:effectLst/>
                          <a:latin typeface="Century Gothic" panose="020B0502020202020204" pitchFamily="34" charset="0"/>
                        </a:rPr>
                        <a:t>O</a:t>
                      </a:r>
                      <a:r>
                        <a:rPr lang="en-US" sz="1050" b="1" kern="100" baseline="-25000" dirty="0">
                          <a:solidFill>
                            <a:schemeClr val="tx1"/>
                          </a:solidFill>
                          <a:effectLst/>
                          <a:latin typeface="Century Gothic" panose="020B0502020202020204" pitchFamily="34" charset="0"/>
                        </a:rPr>
                        <a:t>3</a:t>
                      </a:r>
                      <a:r>
                        <a:rPr lang="en-US" sz="1050" b="1" kern="100" dirty="0">
                          <a:solidFill>
                            <a:schemeClr val="tx1"/>
                          </a:solidFill>
                          <a:effectLst/>
                          <a:latin typeface="Century Gothic" panose="020B0502020202020204" pitchFamily="34" charset="0"/>
                        </a:rPr>
                        <a:t>:</a:t>
                      </a:r>
                      <a:endParaRPr lang="en-US" sz="105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050" b="0" kern="100" dirty="0">
                          <a:solidFill>
                            <a:schemeClr val="tx1"/>
                          </a:solidFill>
                          <a:effectLst/>
                          <a:latin typeface="Century Gothic" panose="020B0502020202020204" pitchFamily="34" charset="0"/>
                        </a:rPr>
                        <a:t>18 - 20%</a:t>
                      </a:r>
                      <a:endParaRPr lang="en-US" sz="105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5948648"/>
                  </a:ext>
                </a:extLst>
              </a:tr>
              <a:tr h="145732">
                <a:tc>
                  <a:txBody>
                    <a:bodyPr/>
                    <a:lstStyle/>
                    <a:p>
                      <a:pPr algn="l" rtl="0">
                        <a:lnSpc>
                          <a:spcPct val="107000"/>
                        </a:lnSpc>
                        <a:spcAft>
                          <a:spcPts val="800"/>
                        </a:spcAft>
                        <a:buNone/>
                      </a:pPr>
                      <a:r>
                        <a:rPr lang="en-US" sz="1050" b="1" kern="100" dirty="0">
                          <a:solidFill>
                            <a:schemeClr val="tx1"/>
                          </a:solidFill>
                          <a:effectLst/>
                          <a:latin typeface="Century Gothic" panose="020B0502020202020204" pitchFamily="34" charset="0"/>
                        </a:rPr>
                        <a:t>Al</a:t>
                      </a:r>
                      <a:r>
                        <a:rPr lang="en-US" sz="1050" b="1" kern="100" baseline="-25000" dirty="0">
                          <a:solidFill>
                            <a:schemeClr val="tx1"/>
                          </a:solidFill>
                          <a:effectLst/>
                          <a:latin typeface="Century Gothic" panose="020B0502020202020204" pitchFamily="34" charset="0"/>
                        </a:rPr>
                        <a:t>2</a:t>
                      </a:r>
                      <a:r>
                        <a:rPr lang="en-US" sz="1050" b="1" kern="100" dirty="0">
                          <a:solidFill>
                            <a:schemeClr val="tx1"/>
                          </a:solidFill>
                          <a:effectLst/>
                          <a:latin typeface="Century Gothic" panose="020B0502020202020204" pitchFamily="34" charset="0"/>
                        </a:rPr>
                        <a:t>O</a:t>
                      </a:r>
                      <a:r>
                        <a:rPr lang="en-US" sz="1050" b="1" kern="100" baseline="-25000" dirty="0">
                          <a:solidFill>
                            <a:schemeClr val="tx1"/>
                          </a:solidFill>
                          <a:effectLst/>
                          <a:latin typeface="Century Gothic" panose="020B0502020202020204" pitchFamily="34" charset="0"/>
                        </a:rPr>
                        <a:t>3</a:t>
                      </a:r>
                      <a:r>
                        <a:rPr lang="en-US" sz="1050" b="1" kern="100" dirty="0">
                          <a:solidFill>
                            <a:schemeClr val="tx1"/>
                          </a:solidFill>
                          <a:effectLst/>
                          <a:latin typeface="Century Gothic" panose="020B0502020202020204" pitchFamily="34" charset="0"/>
                        </a:rPr>
                        <a:t>:</a:t>
                      </a:r>
                      <a:endParaRPr lang="en-US" sz="105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050" b="0" kern="100" dirty="0">
                          <a:solidFill>
                            <a:schemeClr val="tx1"/>
                          </a:solidFill>
                          <a:effectLst/>
                          <a:latin typeface="Century Gothic" panose="020B0502020202020204" pitchFamily="34" charset="0"/>
                        </a:rPr>
                        <a:t>10 – 12%</a:t>
                      </a:r>
                      <a:endParaRPr lang="en-US" sz="105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050" b="1" kern="100" dirty="0">
                          <a:solidFill>
                            <a:schemeClr val="tx1"/>
                          </a:solidFill>
                          <a:effectLst/>
                          <a:latin typeface="Century Gothic" panose="020B0502020202020204" pitchFamily="34" charset="0"/>
                        </a:rPr>
                        <a:t>CaO:</a:t>
                      </a:r>
                      <a:endParaRPr lang="en-US" sz="105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050" b="0" kern="100" dirty="0">
                          <a:solidFill>
                            <a:schemeClr val="tx1"/>
                          </a:solidFill>
                          <a:effectLst/>
                          <a:latin typeface="Century Gothic" panose="020B0502020202020204" pitchFamily="34" charset="0"/>
                        </a:rPr>
                        <a:t>0.1 - 0.4%</a:t>
                      </a:r>
                      <a:endParaRPr lang="en-US" sz="105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49278881"/>
                  </a:ext>
                </a:extLst>
              </a:tr>
              <a:tr h="145732">
                <a:tc>
                  <a:txBody>
                    <a:bodyPr/>
                    <a:lstStyle/>
                    <a:p>
                      <a:pPr algn="l" rtl="0">
                        <a:lnSpc>
                          <a:spcPct val="107000"/>
                        </a:lnSpc>
                        <a:spcAft>
                          <a:spcPts val="800"/>
                        </a:spcAft>
                        <a:buNone/>
                      </a:pPr>
                      <a:r>
                        <a:rPr lang="en-US" sz="1050" b="1" kern="100" dirty="0">
                          <a:solidFill>
                            <a:schemeClr val="tx1"/>
                          </a:solidFill>
                          <a:effectLst/>
                          <a:latin typeface="Century Gothic" panose="020B0502020202020204" pitchFamily="34" charset="0"/>
                        </a:rPr>
                        <a:t>SiO</a:t>
                      </a:r>
                      <a:r>
                        <a:rPr lang="en-US" sz="1050" b="1" kern="100" baseline="-25000" dirty="0">
                          <a:solidFill>
                            <a:schemeClr val="tx1"/>
                          </a:solidFill>
                          <a:effectLst/>
                          <a:latin typeface="Century Gothic" panose="020B0502020202020204" pitchFamily="34" charset="0"/>
                        </a:rPr>
                        <a:t>2</a:t>
                      </a:r>
                      <a:r>
                        <a:rPr lang="en-US" sz="1050" b="1" kern="100" dirty="0">
                          <a:solidFill>
                            <a:schemeClr val="tx1"/>
                          </a:solidFill>
                          <a:effectLst/>
                          <a:latin typeface="Century Gothic" panose="020B0502020202020204" pitchFamily="34" charset="0"/>
                        </a:rPr>
                        <a:t>:</a:t>
                      </a:r>
                      <a:endParaRPr lang="en-US" sz="105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050" b="0" kern="100" dirty="0">
                          <a:solidFill>
                            <a:schemeClr val="tx1"/>
                          </a:solidFill>
                          <a:effectLst/>
                          <a:latin typeface="Century Gothic" panose="020B0502020202020204" pitchFamily="34" charset="0"/>
                        </a:rPr>
                        <a:t>Avg 3%</a:t>
                      </a:r>
                      <a:endParaRPr lang="en-US" sz="105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050" b="1" kern="100" dirty="0">
                          <a:solidFill>
                            <a:schemeClr val="tx1"/>
                          </a:solidFill>
                          <a:effectLst/>
                          <a:latin typeface="Century Gothic" panose="020B0502020202020204" pitchFamily="34" charset="0"/>
                        </a:rPr>
                        <a:t>TiO</a:t>
                      </a:r>
                      <a:r>
                        <a:rPr lang="en-US" sz="1050" b="1" kern="1200" baseline="-25000" dirty="0">
                          <a:solidFill>
                            <a:schemeClr val="tx1"/>
                          </a:solidFill>
                          <a:effectLst/>
                          <a:latin typeface="Century Gothic" panose="020B0502020202020204" pitchFamily="34" charset="0"/>
                        </a:rPr>
                        <a:t>2</a:t>
                      </a:r>
                      <a:r>
                        <a:rPr lang="en-US" sz="1050" b="1" kern="1200" dirty="0">
                          <a:solidFill>
                            <a:schemeClr val="tx1"/>
                          </a:solidFill>
                          <a:effectLst/>
                          <a:latin typeface="Century Gothic" panose="020B0502020202020204" pitchFamily="34" charset="0"/>
                        </a:rPr>
                        <a:t>:</a:t>
                      </a:r>
                      <a:endParaRPr lang="en-US" sz="105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050" b="0" kern="100" dirty="0">
                          <a:solidFill>
                            <a:schemeClr val="tx1"/>
                          </a:solidFill>
                          <a:effectLst/>
                          <a:latin typeface="Century Gothic" panose="020B0502020202020204" pitchFamily="34" charset="0"/>
                        </a:rPr>
                        <a:t>0.1%</a:t>
                      </a:r>
                      <a:endParaRPr lang="en-US" sz="105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23737123"/>
                  </a:ext>
                </a:extLst>
              </a:tr>
              <a:tr h="145732">
                <a:tc>
                  <a:txBody>
                    <a:bodyPr/>
                    <a:lstStyle/>
                    <a:p>
                      <a:pPr algn="l" rtl="0">
                        <a:lnSpc>
                          <a:spcPct val="107000"/>
                        </a:lnSpc>
                        <a:spcAft>
                          <a:spcPts val="800"/>
                        </a:spcAft>
                        <a:buNone/>
                      </a:pPr>
                      <a:r>
                        <a:rPr lang="en-US" sz="1050" b="1" kern="100" dirty="0">
                          <a:solidFill>
                            <a:schemeClr val="tx1"/>
                          </a:solidFill>
                          <a:effectLst/>
                          <a:latin typeface="Century Gothic" panose="020B0502020202020204" pitchFamily="34" charset="0"/>
                        </a:rPr>
                        <a:t>MgO:</a:t>
                      </a:r>
                      <a:endParaRPr lang="en-US" sz="105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050" b="0" kern="100" dirty="0">
                          <a:solidFill>
                            <a:schemeClr val="tx1"/>
                          </a:solidFill>
                          <a:effectLst/>
                          <a:latin typeface="Century Gothic" panose="020B0502020202020204" pitchFamily="34" charset="0"/>
                        </a:rPr>
                        <a:t>14 - 16%</a:t>
                      </a:r>
                      <a:endParaRPr lang="en-US" sz="105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050" b="1" kern="100" dirty="0">
                          <a:solidFill>
                            <a:schemeClr val="tx1"/>
                          </a:solidFill>
                          <a:effectLst/>
                          <a:latin typeface="Century Gothic" panose="020B0502020202020204" pitchFamily="34" charset="0"/>
                        </a:rPr>
                        <a:t>LOI:</a:t>
                      </a:r>
                      <a:endParaRPr lang="en-US" sz="105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050" b="0" kern="100" dirty="0">
                          <a:solidFill>
                            <a:schemeClr val="tx1"/>
                          </a:solidFill>
                          <a:effectLst/>
                          <a:latin typeface="Century Gothic" panose="020B0502020202020204" pitchFamily="34" charset="0"/>
                        </a:rPr>
                        <a:t>&lt;1</a:t>
                      </a:r>
                      <a:endParaRPr lang="en-US" sz="105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18172847"/>
                  </a:ext>
                </a:extLst>
              </a:tr>
            </a:tbl>
          </a:graphicData>
        </a:graphic>
      </p:graphicFrame>
      <p:sp>
        <p:nvSpPr>
          <p:cNvPr id="19" name="TextBox 18">
            <a:extLst>
              <a:ext uri="{FF2B5EF4-FFF2-40B4-BE49-F238E27FC236}">
                <a16:creationId xmlns:a16="http://schemas.microsoft.com/office/drawing/2014/main" id="{7D64D19C-7D9A-8F6C-D523-BDAAD0162F92}"/>
              </a:ext>
            </a:extLst>
          </p:cNvPr>
          <p:cNvSpPr txBox="1"/>
          <p:nvPr/>
        </p:nvSpPr>
        <p:spPr>
          <a:xfrm>
            <a:off x="2822601" y="5657859"/>
            <a:ext cx="1975221" cy="507831"/>
          </a:xfrm>
          <a:prstGeom prst="rect">
            <a:avLst/>
          </a:prstGeom>
          <a:noFill/>
        </p:spPr>
        <p:txBody>
          <a:bodyPr wrap="none" rtlCol="0">
            <a:spAutoFit/>
          </a:bodyPr>
          <a:lstStyle/>
          <a:p>
            <a:r>
              <a:rPr lang="en-US" sz="900" b="1" dirty="0">
                <a:latin typeface="Century Gothic" panose="020B0502020202020204" pitchFamily="34" charset="0"/>
              </a:rPr>
              <a:t>Size: </a:t>
            </a:r>
            <a:r>
              <a:rPr lang="en-US" sz="900" dirty="0">
                <a:latin typeface="Century Gothic" panose="020B0502020202020204" pitchFamily="34" charset="0"/>
              </a:rPr>
              <a:t>AFS 45-50 / 50-55 / 55-60 </a:t>
            </a:r>
          </a:p>
          <a:p>
            <a:r>
              <a:rPr lang="en-US" sz="900" b="1" dirty="0">
                <a:latin typeface="Century Gothic" panose="020B0502020202020204" pitchFamily="34" charset="0"/>
              </a:rPr>
              <a:t>Color: </a:t>
            </a:r>
            <a:r>
              <a:rPr lang="en-US" sz="900" dirty="0">
                <a:latin typeface="Century Gothic" panose="020B0502020202020204" pitchFamily="34" charset="0"/>
              </a:rPr>
              <a:t>Black, Shiny Black </a:t>
            </a:r>
          </a:p>
          <a:p>
            <a:r>
              <a:rPr lang="en-US" sz="900" b="1" dirty="0">
                <a:latin typeface="Century Gothic" panose="020B0502020202020204" pitchFamily="34" charset="0"/>
              </a:rPr>
              <a:t>Supply Capacity: </a:t>
            </a:r>
            <a:r>
              <a:rPr lang="en-US" sz="900" dirty="0">
                <a:latin typeface="Century Gothic" panose="020B0502020202020204" pitchFamily="34" charset="0"/>
              </a:rPr>
              <a:t>Up to 50 MT/M</a:t>
            </a:r>
          </a:p>
        </p:txBody>
      </p:sp>
      <p:graphicFrame>
        <p:nvGraphicFramePr>
          <p:cNvPr id="20" name="Table 19">
            <a:extLst>
              <a:ext uri="{FF2B5EF4-FFF2-40B4-BE49-F238E27FC236}">
                <a16:creationId xmlns:a16="http://schemas.microsoft.com/office/drawing/2014/main" id="{52A73541-1ED7-DDFA-825B-77D8D6AAB336}"/>
              </a:ext>
            </a:extLst>
          </p:cNvPr>
          <p:cNvGraphicFramePr>
            <a:graphicFrameLocks noGrp="1"/>
          </p:cNvGraphicFramePr>
          <p:nvPr>
            <p:extLst>
              <p:ext uri="{D42A27DB-BD31-4B8C-83A1-F6EECF244321}">
                <p14:modId xmlns:p14="http://schemas.microsoft.com/office/powerpoint/2010/main" val="3142680548"/>
              </p:ext>
            </p:extLst>
          </p:nvPr>
        </p:nvGraphicFramePr>
        <p:xfrm>
          <a:off x="6107885" y="5657658"/>
          <a:ext cx="2552666" cy="504824"/>
        </p:xfrm>
        <a:graphic>
          <a:graphicData uri="http://schemas.openxmlformats.org/drawingml/2006/table">
            <a:tbl>
              <a:tblPr firstRow="1" bandRow="1">
                <a:tableStyleId>{68D230F3-CF80-4859-8CE7-A43EE81993B5}</a:tableStyleId>
              </a:tblPr>
              <a:tblGrid>
                <a:gridCol w="1207315">
                  <a:extLst>
                    <a:ext uri="{9D8B030D-6E8A-4147-A177-3AD203B41FA5}">
                      <a16:colId xmlns:a16="http://schemas.microsoft.com/office/drawing/2014/main" val="1567918761"/>
                    </a:ext>
                  </a:extLst>
                </a:gridCol>
                <a:gridCol w="1345351">
                  <a:extLst>
                    <a:ext uri="{9D8B030D-6E8A-4147-A177-3AD203B41FA5}">
                      <a16:colId xmlns:a16="http://schemas.microsoft.com/office/drawing/2014/main" val="264726366"/>
                    </a:ext>
                  </a:extLst>
                </a:gridCol>
              </a:tblGrid>
              <a:tr h="149488">
                <a:tc>
                  <a:txBody>
                    <a:bodyPr/>
                    <a:lstStyle/>
                    <a:p>
                      <a:pPr algn="l" rtl="1"/>
                      <a:r>
                        <a:rPr lang="en-US" sz="800" b="1" kern="1200" dirty="0">
                          <a:solidFill>
                            <a:schemeClr val="tx1"/>
                          </a:solidFill>
                          <a:effectLst/>
                          <a:latin typeface="Century Gothic" panose="020B0502020202020204" pitchFamily="34" charset="0"/>
                        </a:rPr>
                        <a:t>Refractoriness</a:t>
                      </a:r>
                      <a:endParaRPr lang="en-US" sz="800" b="1" kern="1200" dirty="0">
                        <a:solidFill>
                          <a:schemeClr val="tx1"/>
                        </a:solidFill>
                        <a:effectLst/>
                        <a:latin typeface="Century Gothic" panose="020B0502020202020204" pitchFamily="34" charset="0"/>
                        <a:ea typeface="+mn-ea"/>
                        <a:cs typeface="+mn-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800" b="0" kern="1200" dirty="0">
                          <a:solidFill>
                            <a:schemeClr val="tx1"/>
                          </a:solidFill>
                          <a:effectLst/>
                          <a:latin typeface="Century Gothic" panose="020B0502020202020204" pitchFamily="34" charset="0"/>
                        </a:rPr>
                        <a:t>&gt;1730 </a:t>
                      </a:r>
                      <a:r>
                        <a:rPr lang="en-US" sz="800" b="0" kern="1200" baseline="30000" dirty="0">
                          <a:solidFill>
                            <a:schemeClr val="tx1"/>
                          </a:solidFill>
                          <a:effectLst/>
                          <a:latin typeface="Century Gothic" panose="020B0502020202020204" pitchFamily="34" charset="0"/>
                        </a:rPr>
                        <a:t>0</a:t>
                      </a:r>
                      <a:r>
                        <a:rPr lang="en-US" sz="800" b="0" kern="1200" dirty="0">
                          <a:solidFill>
                            <a:schemeClr val="tx1"/>
                          </a:solidFill>
                          <a:effectLst/>
                          <a:latin typeface="Century Gothic" panose="020B0502020202020204" pitchFamily="34" charset="0"/>
                        </a:rPr>
                        <a:t>C, &lt;2180 </a:t>
                      </a:r>
                      <a:r>
                        <a:rPr lang="en-US" sz="800" b="0" kern="1200" baseline="30000" dirty="0">
                          <a:solidFill>
                            <a:schemeClr val="tx1"/>
                          </a:solidFill>
                          <a:effectLst/>
                          <a:latin typeface="Century Gothic" panose="020B0502020202020204" pitchFamily="34" charset="0"/>
                        </a:rPr>
                        <a:t>0</a:t>
                      </a:r>
                      <a:r>
                        <a:rPr lang="en-US" sz="800" b="0" kern="1200" dirty="0">
                          <a:solidFill>
                            <a:schemeClr val="tx1"/>
                          </a:solidFill>
                          <a:effectLst/>
                          <a:latin typeface="Century Gothic" panose="020B0502020202020204" pitchFamily="34" charset="0"/>
                        </a:rPr>
                        <a:t>C</a:t>
                      </a:r>
                      <a:r>
                        <a:rPr lang="en-US" sz="800" b="0" dirty="0">
                          <a:solidFill>
                            <a:schemeClr val="tx1"/>
                          </a:solidFill>
                          <a:latin typeface="Century Gothic" panose="020B0502020202020204" pitchFamily="34" charset="0"/>
                        </a:rPr>
                        <a:t> </a:t>
                      </a:r>
                    </a:p>
                  </a:txBody>
                  <a:tcPr/>
                </a:tc>
                <a:extLst>
                  <a:ext uri="{0D108BD9-81ED-4DB2-BD59-A6C34878D82A}">
                    <a16:rowId xmlns:a16="http://schemas.microsoft.com/office/drawing/2014/main" val="1470609185"/>
                  </a:ext>
                </a:extLst>
              </a:tr>
              <a:tr h="14573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800" b="1" kern="1200" dirty="0">
                          <a:solidFill>
                            <a:schemeClr val="tx1"/>
                          </a:solidFill>
                          <a:effectLst/>
                          <a:latin typeface="Century Gothic" panose="020B0502020202020204" pitchFamily="34" charset="0"/>
                        </a:rPr>
                        <a:t>PH Value:</a:t>
                      </a:r>
                      <a:r>
                        <a:rPr lang="en-US" sz="800" b="1" dirty="0">
                          <a:solidFill>
                            <a:schemeClr val="tx1"/>
                          </a:solidFill>
                          <a:latin typeface="Century Gothic" panose="020B0502020202020204" pitchFamily="34" charset="0"/>
                        </a:rPr>
                        <a:t> </a:t>
                      </a:r>
                      <a:endParaRPr lang="en-US" sz="800" b="1" kern="1200" dirty="0">
                        <a:solidFill>
                          <a:schemeClr val="tx1"/>
                        </a:solidFill>
                        <a:effectLst/>
                        <a:latin typeface="Century Gothic" panose="020B0502020202020204" pitchFamily="34" charset="0"/>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0" kern="1200" dirty="0" err="1">
                          <a:solidFill>
                            <a:schemeClr val="tx1"/>
                          </a:solidFill>
                          <a:effectLst/>
                          <a:latin typeface="Century Gothic" panose="020B0502020202020204" pitchFamily="34" charset="0"/>
                        </a:rPr>
                        <a:t>Typ</a:t>
                      </a:r>
                      <a:r>
                        <a:rPr lang="en-US" sz="800" b="0" kern="1200" dirty="0">
                          <a:solidFill>
                            <a:schemeClr val="tx1"/>
                          </a:solidFill>
                          <a:effectLst/>
                          <a:latin typeface="Century Gothic" panose="020B0502020202020204" pitchFamily="34" charset="0"/>
                        </a:rPr>
                        <a:t>=8, Range= 7-9</a:t>
                      </a:r>
                      <a:r>
                        <a:rPr lang="en-US" sz="800" b="0" dirty="0">
                          <a:solidFill>
                            <a:schemeClr val="tx1"/>
                          </a:solidFill>
                          <a:latin typeface="Century Gothic" panose="020B0502020202020204" pitchFamily="34" charset="0"/>
                        </a:rPr>
                        <a:t> </a:t>
                      </a:r>
                    </a:p>
                  </a:txBody>
                  <a:tcPr marL="68580" marR="68580" marT="0" marB="0"/>
                </a:tc>
                <a:extLst>
                  <a:ext uri="{0D108BD9-81ED-4DB2-BD59-A6C34878D82A}">
                    <a16:rowId xmlns:a16="http://schemas.microsoft.com/office/drawing/2014/main" val="4149278881"/>
                  </a:ext>
                </a:extLst>
              </a:tr>
              <a:tr h="14573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800" b="1" kern="1200" dirty="0">
                          <a:solidFill>
                            <a:schemeClr val="tx1"/>
                          </a:solidFill>
                          <a:effectLst/>
                          <a:latin typeface="Century Gothic" panose="020B0502020202020204" pitchFamily="34" charset="0"/>
                        </a:rPr>
                        <a:t>Humidity:</a:t>
                      </a:r>
                      <a:endParaRPr lang="en-US" sz="800" b="1" kern="1200" dirty="0">
                        <a:solidFill>
                          <a:schemeClr val="tx1"/>
                        </a:solidFill>
                        <a:effectLst/>
                        <a:latin typeface="Century Gothic" panose="020B0502020202020204" pitchFamily="34" charset="0"/>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0" kern="1200" dirty="0" err="1">
                          <a:solidFill>
                            <a:schemeClr val="tx1"/>
                          </a:solidFill>
                          <a:effectLst/>
                          <a:latin typeface="Century Gothic" panose="020B0502020202020204" pitchFamily="34" charset="0"/>
                        </a:rPr>
                        <a:t>Typ</a:t>
                      </a:r>
                      <a:r>
                        <a:rPr lang="en-US" sz="800" b="0" kern="1200" dirty="0">
                          <a:solidFill>
                            <a:schemeClr val="tx1"/>
                          </a:solidFill>
                          <a:effectLst/>
                          <a:latin typeface="Century Gothic" panose="020B0502020202020204" pitchFamily="34" charset="0"/>
                        </a:rPr>
                        <a:t> 0.01, Max 0.2%</a:t>
                      </a:r>
                      <a:r>
                        <a:rPr lang="en-US" sz="800" b="0" dirty="0">
                          <a:solidFill>
                            <a:schemeClr val="tx1"/>
                          </a:solidFill>
                          <a:latin typeface="Century Gothic" panose="020B0502020202020204" pitchFamily="34" charset="0"/>
                        </a:rPr>
                        <a:t> </a:t>
                      </a:r>
                    </a:p>
                  </a:txBody>
                  <a:tcPr marL="68580" marR="68580" marT="0" marB="0"/>
                </a:tc>
                <a:extLst>
                  <a:ext uri="{0D108BD9-81ED-4DB2-BD59-A6C34878D82A}">
                    <a16:rowId xmlns:a16="http://schemas.microsoft.com/office/drawing/2014/main" val="3818172847"/>
                  </a:ext>
                </a:extLst>
              </a:tr>
            </a:tbl>
          </a:graphicData>
        </a:graphic>
      </p:graphicFrame>
      <p:sp>
        <p:nvSpPr>
          <p:cNvPr id="21" name="TextBox 20">
            <a:extLst>
              <a:ext uri="{FF2B5EF4-FFF2-40B4-BE49-F238E27FC236}">
                <a16:creationId xmlns:a16="http://schemas.microsoft.com/office/drawing/2014/main" id="{50B0D8E1-AD6A-7C86-1D4A-36B2E9F620AA}"/>
              </a:ext>
            </a:extLst>
          </p:cNvPr>
          <p:cNvSpPr txBox="1"/>
          <p:nvPr/>
        </p:nvSpPr>
        <p:spPr>
          <a:xfrm>
            <a:off x="8661426" y="5667384"/>
            <a:ext cx="1975221" cy="507831"/>
          </a:xfrm>
          <a:prstGeom prst="rect">
            <a:avLst/>
          </a:prstGeom>
          <a:noFill/>
        </p:spPr>
        <p:txBody>
          <a:bodyPr wrap="none" rtlCol="0">
            <a:spAutoFit/>
          </a:bodyPr>
          <a:lstStyle/>
          <a:p>
            <a:r>
              <a:rPr lang="en-US" sz="900" b="1" dirty="0">
                <a:latin typeface="Century Gothic" panose="020B0502020202020204" pitchFamily="34" charset="0"/>
              </a:rPr>
              <a:t>Size: </a:t>
            </a:r>
            <a:r>
              <a:rPr lang="en-US" sz="900" dirty="0">
                <a:latin typeface="Century Gothic" panose="020B0502020202020204" pitchFamily="34" charset="0"/>
              </a:rPr>
              <a:t>AFS 45-50 / 50-55 / 55-60 </a:t>
            </a:r>
          </a:p>
          <a:p>
            <a:r>
              <a:rPr lang="en-US" sz="900" b="1" dirty="0">
                <a:latin typeface="Century Gothic" panose="020B0502020202020204" pitchFamily="34" charset="0"/>
              </a:rPr>
              <a:t>Color: </a:t>
            </a:r>
            <a:r>
              <a:rPr lang="en-US" sz="900" dirty="0">
                <a:latin typeface="Century Gothic" panose="020B0502020202020204" pitchFamily="34" charset="0"/>
              </a:rPr>
              <a:t>Black, Shiny Black </a:t>
            </a:r>
          </a:p>
          <a:p>
            <a:r>
              <a:rPr lang="en-US" sz="900" b="1" dirty="0">
                <a:latin typeface="Century Gothic" panose="020B0502020202020204" pitchFamily="34" charset="0"/>
              </a:rPr>
              <a:t>Supply Capacity: </a:t>
            </a:r>
            <a:r>
              <a:rPr lang="en-US" sz="900" dirty="0">
                <a:latin typeface="Century Gothic" panose="020B0502020202020204" pitchFamily="34" charset="0"/>
              </a:rPr>
              <a:t>Up to 50 MT/M</a:t>
            </a:r>
          </a:p>
        </p:txBody>
      </p:sp>
      <p:sp>
        <p:nvSpPr>
          <p:cNvPr id="22" name="TextBox 21">
            <a:extLst>
              <a:ext uri="{FF2B5EF4-FFF2-40B4-BE49-F238E27FC236}">
                <a16:creationId xmlns:a16="http://schemas.microsoft.com/office/drawing/2014/main" id="{884C0E39-C70F-1EEB-E1FB-715C3C234191}"/>
              </a:ext>
            </a:extLst>
          </p:cNvPr>
          <p:cNvSpPr txBox="1"/>
          <p:nvPr/>
        </p:nvSpPr>
        <p:spPr>
          <a:xfrm>
            <a:off x="6121326" y="6409739"/>
            <a:ext cx="2555508" cy="230832"/>
          </a:xfrm>
          <a:prstGeom prst="rect">
            <a:avLst/>
          </a:prstGeom>
          <a:noFill/>
        </p:spPr>
        <p:txBody>
          <a:bodyPr wrap="none" rtlCol="1">
            <a:spAutoFit/>
          </a:bodyPr>
          <a:lstStyle/>
          <a:p>
            <a:r>
              <a:rPr lang="en-US" sz="900" b="1" dirty="0">
                <a:latin typeface="Century Gothic" panose="020B0502020202020204" pitchFamily="34" charset="0"/>
              </a:rPr>
              <a:t>Packing: </a:t>
            </a:r>
            <a:r>
              <a:rPr lang="en-US" sz="900" dirty="0">
                <a:latin typeface="Century Gothic" panose="020B0502020202020204" pitchFamily="34" charset="0"/>
              </a:rPr>
              <a:t>1 MT Jumbo Bags (Customizable)</a:t>
            </a:r>
            <a:endParaRPr lang="fa-IR" sz="900" dirty="0"/>
          </a:p>
        </p:txBody>
      </p:sp>
      <p:sp>
        <p:nvSpPr>
          <p:cNvPr id="23" name="TextBox 22">
            <a:extLst>
              <a:ext uri="{FF2B5EF4-FFF2-40B4-BE49-F238E27FC236}">
                <a16:creationId xmlns:a16="http://schemas.microsoft.com/office/drawing/2014/main" id="{1AADBE34-14B0-51D3-794B-559A7175BA51}"/>
              </a:ext>
            </a:extLst>
          </p:cNvPr>
          <p:cNvSpPr txBox="1"/>
          <p:nvPr/>
        </p:nvSpPr>
        <p:spPr>
          <a:xfrm>
            <a:off x="187251" y="6419264"/>
            <a:ext cx="2555508" cy="230832"/>
          </a:xfrm>
          <a:prstGeom prst="rect">
            <a:avLst/>
          </a:prstGeom>
          <a:noFill/>
        </p:spPr>
        <p:txBody>
          <a:bodyPr wrap="none" rtlCol="1">
            <a:spAutoFit/>
          </a:bodyPr>
          <a:lstStyle/>
          <a:p>
            <a:r>
              <a:rPr lang="en-US" sz="900" b="1" dirty="0">
                <a:latin typeface="Century Gothic" panose="020B0502020202020204" pitchFamily="34" charset="0"/>
              </a:rPr>
              <a:t>Packing: </a:t>
            </a:r>
            <a:r>
              <a:rPr lang="en-US" sz="900" dirty="0">
                <a:latin typeface="Century Gothic" panose="020B0502020202020204" pitchFamily="34" charset="0"/>
              </a:rPr>
              <a:t>1 MT Jumbo Bags (Customizable)</a:t>
            </a:r>
            <a:endParaRPr lang="fa-IR" sz="900" dirty="0"/>
          </a:p>
        </p:txBody>
      </p:sp>
    </p:spTree>
    <p:extLst>
      <p:ext uri="{BB962C8B-B14F-4D97-AF65-F5344CB8AC3E}">
        <p14:creationId xmlns:p14="http://schemas.microsoft.com/office/powerpoint/2010/main" val="2152262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9904A478-6300-5DB7-00E1-D34EDA176E9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659F743-1432-10E7-5759-EE0F2C5D31B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930981" y="1599997"/>
            <a:ext cx="3168000" cy="316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95D4ED61-CF23-D7B1-37AB-F6C137E3A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997" y="1609522"/>
            <a:ext cx="3168000" cy="316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lowchart: Document 4">
            <a:extLst>
              <a:ext uri="{FF2B5EF4-FFF2-40B4-BE49-F238E27FC236}">
                <a16:creationId xmlns:a16="http://schemas.microsoft.com/office/drawing/2014/main" id="{2894DD94-D385-A6CD-CC7D-B5A9294F766E}"/>
              </a:ext>
            </a:extLst>
          </p:cNvPr>
          <p:cNvSpPr/>
          <p:nvPr/>
        </p:nvSpPr>
        <p:spPr>
          <a:xfrm rot="5400000">
            <a:off x="8107404" y="2878911"/>
            <a:ext cx="7002532" cy="1203302"/>
          </a:xfrm>
          <a:prstGeom prst="flowChartDocumen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lowchart: Document 10">
            <a:extLst>
              <a:ext uri="{FF2B5EF4-FFF2-40B4-BE49-F238E27FC236}">
                <a16:creationId xmlns:a16="http://schemas.microsoft.com/office/drawing/2014/main" id="{EE12B51E-0B96-1E83-0477-591A57D3ABF5}"/>
              </a:ext>
            </a:extLst>
          </p:cNvPr>
          <p:cNvSpPr/>
          <p:nvPr/>
        </p:nvSpPr>
        <p:spPr>
          <a:xfrm rot="5400000">
            <a:off x="8191279" y="28693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ocument 11">
            <a:extLst>
              <a:ext uri="{FF2B5EF4-FFF2-40B4-BE49-F238E27FC236}">
                <a16:creationId xmlns:a16="http://schemas.microsoft.com/office/drawing/2014/main" id="{C20F424A-F2C9-33C4-44D9-04659783ECEF}"/>
              </a:ext>
            </a:extLst>
          </p:cNvPr>
          <p:cNvSpPr/>
          <p:nvPr/>
        </p:nvSpPr>
        <p:spPr>
          <a:xfrm rot="5400000">
            <a:off x="8310444" y="2864786"/>
            <a:ext cx="7002532" cy="1203302"/>
          </a:xfrm>
          <a:prstGeom prst="flowChartDocumen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ocument 12">
            <a:extLst>
              <a:ext uri="{FF2B5EF4-FFF2-40B4-BE49-F238E27FC236}">
                <a16:creationId xmlns:a16="http://schemas.microsoft.com/office/drawing/2014/main" id="{E5BDC024-F1AE-C42A-B1D0-ABE54E054B37}"/>
              </a:ext>
            </a:extLst>
          </p:cNvPr>
          <p:cNvSpPr/>
          <p:nvPr/>
        </p:nvSpPr>
        <p:spPr>
          <a:xfrm rot="5400000">
            <a:off x="8434686" y="28647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ABCBEEA8-8992-593C-1BC8-A5183A55D1C6}"/>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C7DA2023-8E5E-0098-B417-64FE6D784B72}"/>
              </a:ext>
            </a:extLst>
          </p:cNvPr>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10CF15D6-6D16-2F1A-1A9E-19BD7FFCC0EF}"/>
              </a:ext>
            </a:extLst>
          </p:cNvPr>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E6F32D60-9585-6EAD-51FE-012C0E294848}"/>
              </a:ext>
            </a:extLst>
          </p:cNvPr>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8359E246-7022-6A81-AAE4-E0973AC828CD}"/>
              </a:ext>
            </a:extLst>
          </p:cNvPr>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8328D6F-04F3-00C2-6DD0-A70DDBE7D6CF}"/>
              </a:ext>
            </a:extLst>
          </p:cNvPr>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4F4E987-254E-6892-D502-315DDF737614}"/>
              </a:ext>
            </a:extLst>
          </p:cNvPr>
          <p:cNvSpPr/>
          <p:nvPr/>
        </p:nvSpPr>
        <p:spPr>
          <a:xfrm>
            <a:off x="-36718" y="-104005"/>
            <a:ext cx="1729507" cy="1803943"/>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6CFE4093-441D-5C80-BE7D-CE02BD1389BB}"/>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E58AB323-0EB8-1851-2E2F-FE425C1181DC}"/>
              </a:ext>
            </a:extLst>
          </p:cNvPr>
          <p:cNvSpPr txBox="1"/>
          <p:nvPr/>
        </p:nvSpPr>
        <p:spPr>
          <a:xfrm>
            <a:off x="2321504" y="634974"/>
            <a:ext cx="8186804" cy="523220"/>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effectLst>
                  <a:glow rad="228600">
                    <a:schemeClr val="accent6">
                      <a:satMod val="175000"/>
                      <a:alpha val="40000"/>
                    </a:schemeClr>
                  </a:glow>
                </a:effectLst>
                <a:latin typeface="Century Gothic" panose="020B0502020202020204" pitchFamily="34" charset="0"/>
              </a:rPr>
              <a:t>Our Products And Monthly Supply Capacities:</a:t>
            </a:r>
            <a:endParaRPr lang="fa-IR" sz="2800" b="1" dirty="0">
              <a:ln/>
              <a:effectLst>
                <a:glow rad="228600">
                  <a:schemeClr val="accent6">
                    <a:satMod val="175000"/>
                    <a:alpha val="40000"/>
                  </a:schemeClr>
                </a:glow>
              </a:effectLst>
              <a:latin typeface="Century Gothic" panose="020B0502020202020204" pitchFamily="34" charset="0"/>
            </a:endParaRPr>
          </a:p>
        </p:txBody>
      </p:sp>
      <p:sp>
        <p:nvSpPr>
          <p:cNvPr id="48" name="Arc 47">
            <a:extLst>
              <a:ext uri="{FF2B5EF4-FFF2-40B4-BE49-F238E27FC236}">
                <a16:creationId xmlns:a16="http://schemas.microsoft.com/office/drawing/2014/main" id="{BAFE9741-598F-633E-BC7D-C6AE31FD802D}"/>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B5F143E5-26A3-3B6D-DC8C-07F13D6CDCE6}"/>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graphicFrame>
        <p:nvGraphicFramePr>
          <p:cNvPr id="45" name="Table 44">
            <a:extLst>
              <a:ext uri="{FF2B5EF4-FFF2-40B4-BE49-F238E27FC236}">
                <a16:creationId xmlns:a16="http://schemas.microsoft.com/office/drawing/2014/main" id="{ADBD50A8-FC29-6CDD-5E03-772B52769C7A}"/>
              </a:ext>
            </a:extLst>
          </p:cNvPr>
          <p:cNvGraphicFramePr>
            <a:graphicFrameLocks noGrp="1"/>
          </p:cNvGraphicFramePr>
          <p:nvPr>
            <p:extLst>
              <p:ext uri="{D42A27DB-BD31-4B8C-83A1-F6EECF244321}">
                <p14:modId xmlns:p14="http://schemas.microsoft.com/office/powerpoint/2010/main" val="466417770"/>
              </p:ext>
            </p:extLst>
          </p:nvPr>
        </p:nvGraphicFramePr>
        <p:xfrm>
          <a:off x="774266" y="4914156"/>
          <a:ext cx="4124679" cy="996952"/>
        </p:xfrm>
        <a:graphic>
          <a:graphicData uri="http://schemas.openxmlformats.org/drawingml/2006/table">
            <a:tbl>
              <a:tblPr firstRow="1" bandRow="1">
                <a:tableStyleId>{912C8C85-51F0-491E-9774-3900AFEF0FD7}</a:tableStyleId>
              </a:tblPr>
              <a:tblGrid>
                <a:gridCol w="821517">
                  <a:extLst>
                    <a:ext uri="{9D8B030D-6E8A-4147-A177-3AD203B41FA5}">
                      <a16:colId xmlns:a16="http://schemas.microsoft.com/office/drawing/2014/main" val="1567918761"/>
                    </a:ext>
                  </a:extLst>
                </a:gridCol>
                <a:gridCol w="1039571">
                  <a:extLst>
                    <a:ext uri="{9D8B030D-6E8A-4147-A177-3AD203B41FA5}">
                      <a16:colId xmlns:a16="http://schemas.microsoft.com/office/drawing/2014/main" val="264726366"/>
                    </a:ext>
                  </a:extLst>
                </a:gridCol>
                <a:gridCol w="894083">
                  <a:extLst>
                    <a:ext uri="{9D8B030D-6E8A-4147-A177-3AD203B41FA5}">
                      <a16:colId xmlns:a16="http://schemas.microsoft.com/office/drawing/2014/main" val="472382620"/>
                    </a:ext>
                  </a:extLst>
                </a:gridCol>
                <a:gridCol w="1369508">
                  <a:extLst>
                    <a:ext uri="{9D8B030D-6E8A-4147-A177-3AD203B41FA5}">
                      <a16:colId xmlns:a16="http://schemas.microsoft.com/office/drawing/2014/main" val="629952654"/>
                    </a:ext>
                  </a:extLst>
                </a:gridCol>
              </a:tblGrid>
              <a:tr h="149488">
                <a:tc>
                  <a:txBody>
                    <a:bodyPr/>
                    <a:lstStyle/>
                    <a:p>
                      <a:pPr algn="l"/>
                      <a:r>
                        <a:rPr lang="en-US" sz="1200" dirty="0">
                          <a:latin typeface="Century Gothic" panose="020B0502020202020204" pitchFamily="34" charset="0"/>
                        </a:rPr>
                        <a:t>Content:</a:t>
                      </a:r>
                    </a:p>
                  </a:txBody>
                  <a:tcPr/>
                </a:tc>
                <a:tc>
                  <a:txBody>
                    <a:bodyPr/>
                    <a:lstStyle/>
                    <a:p>
                      <a:pPr algn="ctr"/>
                      <a:r>
                        <a:rPr lang="en-US" sz="1200" dirty="0">
                          <a:latin typeface="Century Gothic" panose="020B0502020202020204" pitchFamily="34" charset="0"/>
                        </a:rPr>
                        <a:t>Grade</a:t>
                      </a:r>
                    </a:p>
                  </a:txBody>
                  <a:tcPr>
                    <a:lnR w="12700" cap="flat" cmpd="sng" algn="ctr">
                      <a:solidFill>
                        <a:schemeClr val="accent6"/>
                      </a:solidFill>
                      <a:prstDash val="solid"/>
                      <a:round/>
                      <a:headEnd type="none" w="med" len="med"/>
                      <a:tailEnd type="none" w="med" len="med"/>
                    </a:lnR>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Content:</a:t>
                      </a:r>
                    </a:p>
                  </a:txBody>
                  <a:tcPr>
                    <a:lnL w="12700" cap="flat" cmpd="sng" algn="ctr">
                      <a:solidFill>
                        <a:schemeClr val="accent6"/>
                      </a:solidFill>
                      <a:prstDash val="solid"/>
                      <a:round/>
                      <a:headEnd type="none" w="med" len="med"/>
                      <a:tailEnd type="none" w="med" len="med"/>
                    </a:lnL>
                  </a:tcPr>
                </a:tc>
                <a:tc>
                  <a:txBody>
                    <a:bodyPr/>
                    <a:lstStyle/>
                    <a:p>
                      <a:pPr algn="ctr"/>
                      <a:r>
                        <a:rPr lang="en-US" sz="1200" dirty="0">
                          <a:latin typeface="Century Gothic" panose="020B0502020202020204" pitchFamily="34" charset="0"/>
                        </a:rPr>
                        <a:t>Grade</a:t>
                      </a:r>
                    </a:p>
                  </a:txBody>
                  <a:tcPr/>
                </a:tc>
                <a:extLst>
                  <a:ext uri="{0D108BD9-81ED-4DB2-BD59-A6C34878D82A}">
                    <a16:rowId xmlns:a16="http://schemas.microsoft.com/office/drawing/2014/main" val="1470609185"/>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Mo:</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62 – 63%</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Pb:</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0.08%</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5948648"/>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Cu:</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1% Max</a:t>
                      </a: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C:</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&lt;0.08%</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49278881"/>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S:</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0.15% Max</a:t>
                      </a: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P:</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0.05% Max</a:t>
                      </a:r>
                    </a:p>
                  </a:txBody>
                  <a:tcPr marL="68580" marR="68580" marT="0" marB="0"/>
                </a:tc>
                <a:extLst>
                  <a:ext uri="{0D108BD9-81ED-4DB2-BD59-A6C34878D82A}">
                    <a16:rowId xmlns:a16="http://schemas.microsoft.com/office/drawing/2014/main" val="623737123"/>
                  </a:ext>
                </a:extLst>
              </a:tr>
              <a:tr h="104223">
                <a:tc gridSpan="2">
                  <a:txBody>
                    <a:bodyPr/>
                    <a:lstStyle/>
                    <a:p>
                      <a:pPr algn="ctr" rtl="0">
                        <a:lnSpc>
                          <a:spcPct val="107000"/>
                        </a:lnSpc>
                        <a:spcAft>
                          <a:spcPts val="800"/>
                        </a:spcAft>
                        <a:buNone/>
                      </a:pPr>
                      <a:r>
                        <a:rPr lang="en-US" sz="1200" b="1" kern="100" dirty="0">
                          <a:solidFill>
                            <a:schemeClr val="tx1"/>
                          </a:solidFill>
                          <a:effectLst/>
                          <a:latin typeface="Century Gothic" panose="020B0502020202020204" pitchFamily="34" charset="0"/>
                        </a:rPr>
                        <a:t>Size:</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rtl="0">
                        <a:lnSpc>
                          <a:spcPct val="107000"/>
                        </a:lnSpc>
                        <a:spcAft>
                          <a:spcPts val="800"/>
                        </a:spcAft>
                        <a:buNone/>
                      </a:pP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200" b="0" kern="100" dirty="0">
                          <a:solidFill>
                            <a:schemeClr val="tx1"/>
                          </a:solidFill>
                          <a:effectLst/>
                          <a:latin typeface="Century Gothic" panose="020B0502020202020204" pitchFamily="34" charset="0"/>
                        </a:rPr>
                        <a:t>0 – 6 mm (90% Min)</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rtl="0">
                        <a:lnSpc>
                          <a:spcPct val="107000"/>
                        </a:lnSpc>
                        <a:spcAft>
                          <a:spcPts val="800"/>
                        </a:spcAft>
                        <a:buNone/>
                      </a:pP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88709973"/>
                  </a:ext>
                </a:extLst>
              </a:tr>
            </a:tbl>
          </a:graphicData>
        </a:graphic>
      </p:graphicFrame>
      <p:graphicFrame>
        <p:nvGraphicFramePr>
          <p:cNvPr id="53" name="Table 52">
            <a:extLst>
              <a:ext uri="{FF2B5EF4-FFF2-40B4-BE49-F238E27FC236}">
                <a16:creationId xmlns:a16="http://schemas.microsoft.com/office/drawing/2014/main" id="{E8A1641E-84D1-6F9B-8D24-3831E18593B7}"/>
              </a:ext>
            </a:extLst>
          </p:cNvPr>
          <p:cNvGraphicFramePr>
            <a:graphicFrameLocks noGrp="1"/>
          </p:cNvGraphicFramePr>
          <p:nvPr>
            <p:extLst>
              <p:ext uri="{D42A27DB-BD31-4B8C-83A1-F6EECF244321}">
                <p14:modId xmlns:p14="http://schemas.microsoft.com/office/powerpoint/2010/main" val="21360828"/>
              </p:ext>
            </p:extLst>
          </p:nvPr>
        </p:nvGraphicFramePr>
        <p:xfrm>
          <a:off x="5932886" y="4914156"/>
          <a:ext cx="4344589" cy="1177610"/>
        </p:xfrm>
        <a:graphic>
          <a:graphicData uri="http://schemas.openxmlformats.org/drawingml/2006/table">
            <a:tbl>
              <a:tblPr firstRow="1" bandRow="1">
                <a:tableStyleId>{912C8C85-51F0-491E-9774-3900AFEF0FD7}</a:tableStyleId>
              </a:tblPr>
              <a:tblGrid>
                <a:gridCol w="821517">
                  <a:extLst>
                    <a:ext uri="{9D8B030D-6E8A-4147-A177-3AD203B41FA5}">
                      <a16:colId xmlns:a16="http://schemas.microsoft.com/office/drawing/2014/main" val="1567918761"/>
                    </a:ext>
                  </a:extLst>
                </a:gridCol>
                <a:gridCol w="1351372">
                  <a:extLst>
                    <a:ext uri="{9D8B030D-6E8A-4147-A177-3AD203B41FA5}">
                      <a16:colId xmlns:a16="http://schemas.microsoft.com/office/drawing/2014/main" val="264726366"/>
                    </a:ext>
                  </a:extLst>
                </a:gridCol>
                <a:gridCol w="885825">
                  <a:extLst>
                    <a:ext uri="{9D8B030D-6E8A-4147-A177-3AD203B41FA5}">
                      <a16:colId xmlns:a16="http://schemas.microsoft.com/office/drawing/2014/main" val="472382620"/>
                    </a:ext>
                  </a:extLst>
                </a:gridCol>
                <a:gridCol w="1285875">
                  <a:extLst>
                    <a:ext uri="{9D8B030D-6E8A-4147-A177-3AD203B41FA5}">
                      <a16:colId xmlns:a16="http://schemas.microsoft.com/office/drawing/2014/main" val="629952654"/>
                    </a:ext>
                  </a:extLst>
                </a:gridCol>
              </a:tblGrid>
              <a:tr h="149488">
                <a:tc>
                  <a:txBody>
                    <a:bodyPr/>
                    <a:lstStyle/>
                    <a:p>
                      <a:pPr algn="l"/>
                      <a:r>
                        <a:rPr lang="en-US" sz="1200" dirty="0">
                          <a:latin typeface="Century Gothic" panose="020B0502020202020204" pitchFamily="34" charset="0"/>
                        </a:rPr>
                        <a:t>Content:</a:t>
                      </a:r>
                    </a:p>
                  </a:txBody>
                  <a:tcPr/>
                </a:tc>
                <a:tc>
                  <a:txBody>
                    <a:bodyPr/>
                    <a:lstStyle/>
                    <a:p>
                      <a:pPr algn="ctr"/>
                      <a:r>
                        <a:rPr lang="en-US" sz="1200" dirty="0">
                          <a:latin typeface="Century Gothic" panose="020B0502020202020204" pitchFamily="34" charset="0"/>
                        </a:rPr>
                        <a:t>Grade</a:t>
                      </a:r>
                    </a:p>
                  </a:txBody>
                  <a:tcPr>
                    <a:lnR w="12700" cap="flat" cmpd="sng" algn="ctr">
                      <a:solidFill>
                        <a:schemeClr val="accent6"/>
                      </a:solidFill>
                      <a:prstDash val="solid"/>
                      <a:round/>
                      <a:headEnd type="none" w="med" len="med"/>
                      <a:tailEnd type="none" w="med" len="med"/>
                    </a:lnR>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Content:</a:t>
                      </a:r>
                    </a:p>
                  </a:txBody>
                  <a:tcPr>
                    <a:lnL w="12700" cap="flat" cmpd="sng" algn="ctr">
                      <a:solidFill>
                        <a:schemeClr val="accent6"/>
                      </a:solidFill>
                      <a:prstDash val="solid"/>
                      <a:round/>
                      <a:headEnd type="none" w="med" len="med"/>
                      <a:tailEnd type="none" w="med" len="med"/>
                    </a:lnL>
                  </a:tcPr>
                </a:tc>
                <a:tc>
                  <a:txBody>
                    <a:bodyPr/>
                    <a:lstStyle/>
                    <a:p>
                      <a:pPr algn="ctr"/>
                      <a:r>
                        <a:rPr lang="en-US" sz="1200" dirty="0">
                          <a:latin typeface="Century Gothic" panose="020B0502020202020204" pitchFamily="34" charset="0"/>
                        </a:rPr>
                        <a:t>Grade</a:t>
                      </a:r>
                    </a:p>
                  </a:txBody>
                  <a:tcPr/>
                </a:tc>
                <a:extLst>
                  <a:ext uri="{0D108BD9-81ED-4DB2-BD59-A6C34878D82A}">
                    <a16:rowId xmlns:a16="http://schemas.microsoft.com/office/drawing/2014/main" val="1470609185"/>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Cu:</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20 – 22%</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As:</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400 – 500</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5948648"/>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Pb:</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0.05 – 0.15%</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Hg:</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&lt;0.1 ppm</a:t>
                      </a:r>
                    </a:p>
                  </a:txBody>
                  <a:tcPr marL="68580" marR="68580" marT="0" marB="0"/>
                </a:tc>
                <a:extLst>
                  <a:ext uri="{0D108BD9-81ED-4DB2-BD59-A6C34878D82A}">
                    <a16:rowId xmlns:a16="http://schemas.microsoft.com/office/drawing/2014/main" val="4149278881"/>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Au:</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900 – 1,000 ppm</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F:</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7 – 10 ppm</a:t>
                      </a:r>
                    </a:p>
                  </a:txBody>
                  <a:tcPr marL="68580" marR="68580" marT="0" marB="0"/>
                </a:tc>
                <a:extLst>
                  <a:ext uri="{0D108BD9-81ED-4DB2-BD59-A6C34878D82A}">
                    <a16:rowId xmlns:a16="http://schemas.microsoft.com/office/drawing/2014/main" val="623737123"/>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Ag:</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13 – 16 ppm</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Cd:</a:t>
                      </a: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9 – 10 ppm</a:t>
                      </a:r>
                    </a:p>
                  </a:txBody>
                  <a:tcPr marL="68580" marR="68580" marT="0" marB="0"/>
                </a:tc>
                <a:extLst>
                  <a:ext uri="{0D108BD9-81ED-4DB2-BD59-A6C34878D82A}">
                    <a16:rowId xmlns:a16="http://schemas.microsoft.com/office/drawing/2014/main" val="3818172847"/>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S:</a:t>
                      </a: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40 – 44%</a:t>
                      </a:r>
                    </a:p>
                  </a:txBody>
                  <a:tcPr marL="68580" marR="68580" marT="0" marB="0">
                    <a:lnR w="12700" cap="flat" cmpd="sng" algn="ctr">
                      <a:solidFill>
                        <a:schemeClr val="accent6"/>
                      </a:solidFill>
                      <a:prstDash val="solid"/>
                      <a:round/>
                      <a:headEnd type="none" w="med" len="med"/>
                      <a:tailEnd type="none" w="med" len="med"/>
                    </a:lnR>
                  </a:tcPr>
                </a:tc>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Size:</a:t>
                      </a:r>
                    </a:p>
                  </a:txBody>
                  <a:tcPr marL="68580" marR="68580" marT="0" marB="0">
                    <a:lnL w="12700" cap="flat" cmpd="sng" algn="ctr">
                      <a:solidFill>
                        <a:schemeClr val="accent6"/>
                      </a:solidFill>
                      <a:prstDash val="solid"/>
                      <a:round/>
                      <a:headEnd type="none" w="med" len="med"/>
                      <a:tailEnd type="none" w="med" len="med"/>
                    </a:lnL>
                  </a:tcPr>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0 – 0.75 mm</a:t>
                      </a:r>
                    </a:p>
                  </a:txBody>
                  <a:tcPr marL="68580" marR="68580" marT="0" marB="0"/>
                </a:tc>
                <a:extLst>
                  <a:ext uri="{0D108BD9-81ED-4DB2-BD59-A6C34878D82A}">
                    <a16:rowId xmlns:a16="http://schemas.microsoft.com/office/drawing/2014/main" val="3333179074"/>
                  </a:ext>
                </a:extLst>
              </a:tr>
            </a:tbl>
          </a:graphicData>
        </a:graphic>
      </p:graphicFrame>
      <p:sp>
        <p:nvSpPr>
          <p:cNvPr id="55" name="Rectangle: Rounded Corners 54">
            <a:extLst>
              <a:ext uri="{FF2B5EF4-FFF2-40B4-BE49-F238E27FC236}">
                <a16:creationId xmlns:a16="http://schemas.microsoft.com/office/drawing/2014/main" id="{22BE2A73-957F-6DCA-CEA9-A7D74261915E}"/>
              </a:ext>
            </a:extLst>
          </p:cNvPr>
          <p:cNvSpPr/>
          <p:nvPr/>
        </p:nvSpPr>
        <p:spPr>
          <a:xfrm>
            <a:off x="6181625" y="1516964"/>
            <a:ext cx="2654049" cy="473568"/>
          </a:xfrm>
          <a:prstGeom prst="roundRect">
            <a:avLst/>
          </a:prstGeom>
          <a:solidFill>
            <a:schemeClr val="tx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bg1"/>
                </a:solidFill>
                <a:latin typeface="Century Gothic" panose="020B0502020202020204" pitchFamily="34" charset="0"/>
              </a:rPr>
              <a:t>Copper Concentrate</a:t>
            </a:r>
            <a:endParaRPr lang="fa-IR" b="1" dirty="0">
              <a:solidFill>
                <a:schemeClr val="bg1"/>
              </a:solidFill>
              <a:latin typeface="Century Gothic" panose="020B0502020202020204" pitchFamily="34" charset="0"/>
            </a:endParaRPr>
          </a:p>
        </p:txBody>
      </p:sp>
      <p:sp>
        <p:nvSpPr>
          <p:cNvPr id="56" name="Rectangle: Rounded Corners 55">
            <a:extLst>
              <a:ext uri="{FF2B5EF4-FFF2-40B4-BE49-F238E27FC236}">
                <a16:creationId xmlns:a16="http://schemas.microsoft.com/office/drawing/2014/main" id="{3C558543-8683-470E-49BE-8C48B0FB3732}"/>
              </a:ext>
            </a:extLst>
          </p:cNvPr>
          <p:cNvSpPr/>
          <p:nvPr/>
        </p:nvSpPr>
        <p:spPr>
          <a:xfrm>
            <a:off x="1993989" y="1516964"/>
            <a:ext cx="2654049" cy="473568"/>
          </a:xfrm>
          <a:prstGeom prst="roundRect">
            <a:avLst/>
          </a:prstGeom>
          <a:solidFill>
            <a:schemeClr val="tx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bg1"/>
                </a:solidFill>
                <a:latin typeface="Century Gothic" panose="020B0502020202020204" pitchFamily="34" charset="0"/>
              </a:rPr>
              <a:t>Molybdenum Oxide</a:t>
            </a:r>
            <a:endParaRPr lang="fa-IR" b="1" dirty="0">
              <a:solidFill>
                <a:schemeClr val="bg1"/>
              </a:solidFill>
              <a:latin typeface="Century Gothic" panose="020B0502020202020204" pitchFamily="34" charset="0"/>
            </a:endParaRPr>
          </a:p>
        </p:txBody>
      </p:sp>
      <p:cxnSp>
        <p:nvCxnSpPr>
          <p:cNvPr id="85" name="Straight Connector 84">
            <a:extLst>
              <a:ext uri="{FF2B5EF4-FFF2-40B4-BE49-F238E27FC236}">
                <a16:creationId xmlns:a16="http://schemas.microsoft.com/office/drawing/2014/main" id="{AD2BFF1B-CCC4-5719-A541-F89CC5A9A2E1}"/>
              </a:ext>
            </a:extLst>
          </p:cNvPr>
          <p:cNvCxnSpPr/>
          <p:nvPr/>
        </p:nvCxnSpPr>
        <p:spPr>
          <a:xfrm>
            <a:off x="5419725" y="1516964"/>
            <a:ext cx="0" cy="4881322"/>
          </a:xfrm>
          <a:prstGeom prst="line">
            <a:avLst/>
          </a:prstGeom>
          <a:ln w="57150"/>
          <a:effectLst>
            <a:glow rad="139700">
              <a:schemeClr val="accent6">
                <a:satMod val="175000"/>
                <a:alpha val="40000"/>
              </a:schemeClr>
            </a:glow>
            <a:outerShdw blurRad="50800" dist="38100" dir="5400000" sy="96000" rotWithShape="0">
              <a:srgbClr val="000000">
                <a:alpha val="54000"/>
              </a:srgbClr>
            </a:outerShdw>
          </a:effectLst>
        </p:spPr>
        <p:style>
          <a:lnRef idx="3">
            <a:schemeClr val="accent6"/>
          </a:lnRef>
          <a:fillRef idx="0">
            <a:schemeClr val="accent6"/>
          </a:fillRef>
          <a:effectRef idx="2">
            <a:schemeClr val="accent6"/>
          </a:effectRef>
          <a:fontRef idx="minor">
            <a:schemeClr val="tx1"/>
          </a:fontRef>
        </p:style>
      </p:cxnSp>
      <p:sp>
        <p:nvSpPr>
          <p:cNvPr id="15" name="TextBox 14">
            <a:extLst>
              <a:ext uri="{FF2B5EF4-FFF2-40B4-BE49-F238E27FC236}">
                <a16:creationId xmlns:a16="http://schemas.microsoft.com/office/drawing/2014/main" id="{13863CDF-A4B0-D023-42DD-CBF6C3ECF271}"/>
              </a:ext>
            </a:extLst>
          </p:cNvPr>
          <p:cNvSpPr txBox="1"/>
          <p:nvPr/>
        </p:nvSpPr>
        <p:spPr>
          <a:xfrm>
            <a:off x="775775" y="6173999"/>
            <a:ext cx="4167830" cy="461665"/>
          </a:xfrm>
          <a:prstGeom prst="rect">
            <a:avLst/>
          </a:prstGeom>
          <a:noFill/>
        </p:spPr>
        <p:txBody>
          <a:bodyPr wrap="square" rtlCol="0">
            <a:spAutoFit/>
          </a:bodyPr>
          <a:lstStyle/>
          <a:p>
            <a:r>
              <a:rPr lang="en-US" sz="1200" b="1" dirty="0">
                <a:latin typeface="Century Gothic" panose="020B0502020202020204" pitchFamily="34" charset="0"/>
              </a:rPr>
              <a:t>Packing: </a:t>
            </a:r>
            <a:r>
              <a:rPr lang="en-US" sz="1200" dirty="0">
                <a:latin typeface="Century Gothic" panose="020B0502020202020204" pitchFamily="34" charset="0"/>
              </a:rPr>
              <a:t>Steel Drums OR 1 MT Big/Jumbo Bags</a:t>
            </a:r>
          </a:p>
          <a:p>
            <a:r>
              <a:rPr lang="en-US" sz="1200" b="1" dirty="0">
                <a:latin typeface="Century Gothic" panose="020B0502020202020204" pitchFamily="34" charset="0"/>
              </a:rPr>
              <a:t>Monthly Supply Capacity: </a:t>
            </a:r>
            <a:r>
              <a:rPr lang="en-US" sz="1200" dirty="0">
                <a:latin typeface="Century Gothic" panose="020B0502020202020204" pitchFamily="34" charset="0"/>
              </a:rPr>
              <a:t>up to 200 MT/M</a:t>
            </a:r>
          </a:p>
        </p:txBody>
      </p:sp>
      <p:sp>
        <p:nvSpPr>
          <p:cNvPr id="17" name="TextBox 16">
            <a:extLst>
              <a:ext uri="{FF2B5EF4-FFF2-40B4-BE49-F238E27FC236}">
                <a16:creationId xmlns:a16="http://schemas.microsoft.com/office/drawing/2014/main" id="{468B2D51-A47C-23FA-A9BB-F45D451A4EE9}"/>
              </a:ext>
            </a:extLst>
          </p:cNvPr>
          <p:cNvSpPr txBox="1"/>
          <p:nvPr/>
        </p:nvSpPr>
        <p:spPr>
          <a:xfrm>
            <a:off x="5934960" y="6158609"/>
            <a:ext cx="4167830" cy="492443"/>
          </a:xfrm>
          <a:prstGeom prst="rect">
            <a:avLst/>
          </a:prstGeom>
          <a:noFill/>
        </p:spPr>
        <p:txBody>
          <a:bodyPr wrap="square" rtlCol="0">
            <a:spAutoFit/>
          </a:bodyPr>
          <a:lstStyle/>
          <a:p>
            <a:r>
              <a:rPr lang="en-US" sz="1300" b="1" dirty="0">
                <a:latin typeface="Century Gothic" panose="020B0502020202020204" pitchFamily="34" charset="0"/>
              </a:rPr>
              <a:t>Packing: </a:t>
            </a:r>
            <a:r>
              <a:rPr lang="en-US" sz="1300" dirty="0">
                <a:latin typeface="Century Gothic" panose="020B0502020202020204" pitchFamily="34" charset="0"/>
              </a:rPr>
              <a:t>1 MT Big/Jumbo Bags</a:t>
            </a:r>
          </a:p>
          <a:p>
            <a:r>
              <a:rPr lang="en-US" sz="1300" b="1" dirty="0">
                <a:latin typeface="Century Gothic" panose="020B0502020202020204" pitchFamily="34" charset="0"/>
              </a:rPr>
              <a:t>Monthly Supply Capacity: </a:t>
            </a:r>
            <a:r>
              <a:rPr lang="en-US" sz="1300" dirty="0">
                <a:latin typeface="Century Gothic" panose="020B0502020202020204" pitchFamily="34" charset="0"/>
              </a:rPr>
              <a:t>up to 500 MT/M</a:t>
            </a:r>
          </a:p>
        </p:txBody>
      </p:sp>
    </p:spTree>
    <p:extLst>
      <p:ext uri="{BB962C8B-B14F-4D97-AF65-F5344CB8AC3E}">
        <p14:creationId xmlns:p14="http://schemas.microsoft.com/office/powerpoint/2010/main" val="32592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3772CAE2-E579-1C53-7492-B39B57D856B8}"/>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F7D81AC0-4FBB-9F52-56AD-BF209BF13F2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079195" y="1599997"/>
            <a:ext cx="2880000" cy="28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F6CBC6BD-23D2-0D6F-6943-B2BC45A4F346}"/>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880311" y="1599997"/>
            <a:ext cx="2880000" cy="28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lowchart: Document 4">
            <a:extLst>
              <a:ext uri="{FF2B5EF4-FFF2-40B4-BE49-F238E27FC236}">
                <a16:creationId xmlns:a16="http://schemas.microsoft.com/office/drawing/2014/main" id="{44723CF7-A841-B71C-5C93-14B86957F044}"/>
              </a:ext>
            </a:extLst>
          </p:cNvPr>
          <p:cNvSpPr/>
          <p:nvPr/>
        </p:nvSpPr>
        <p:spPr>
          <a:xfrm rot="5400000">
            <a:off x="8107404" y="2878911"/>
            <a:ext cx="7002532" cy="1203302"/>
          </a:xfrm>
          <a:prstGeom prst="flowChartDocumen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lowchart: Document 10">
            <a:extLst>
              <a:ext uri="{FF2B5EF4-FFF2-40B4-BE49-F238E27FC236}">
                <a16:creationId xmlns:a16="http://schemas.microsoft.com/office/drawing/2014/main" id="{8B7E1F04-468A-CF4E-92D5-D3F1CEE08776}"/>
              </a:ext>
            </a:extLst>
          </p:cNvPr>
          <p:cNvSpPr/>
          <p:nvPr/>
        </p:nvSpPr>
        <p:spPr>
          <a:xfrm rot="5400000">
            <a:off x="8191279" y="28693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ocument 11">
            <a:extLst>
              <a:ext uri="{FF2B5EF4-FFF2-40B4-BE49-F238E27FC236}">
                <a16:creationId xmlns:a16="http://schemas.microsoft.com/office/drawing/2014/main" id="{669B0554-EECF-53F9-DCE2-1489AF394D30}"/>
              </a:ext>
            </a:extLst>
          </p:cNvPr>
          <p:cNvSpPr/>
          <p:nvPr/>
        </p:nvSpPr>
        <p:spPr>
          <a:xfrm rot="5400000">
            <a:off x="8310444" y="2864786"/>
            <a:ext cx="7002532" cy="1203302"/>
          </a:xfrm>
          <a:prstGeom prst="flowChartDocumen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ocument 12">
            <a:extLst>
              <a:ext uri="{FF2B5EF4-FFF2-40B4-BE49-F238E27FC236}">
                <a16:creationId xmlns:a16="http://schemas.microsoft.com/office/drawing/2014/main" id="{2758F183-0409-E622-3E46-E6E7FD3F334F}"/>
              </a:ext>
            </a:extLst>
          </p:cNvPr>
          <p:cNvSpPr/>
          <p:nvPr/>
        </p:nvSpPr>
        <p:spPr>
          <a:xfrm rot="5400000">
            <a:off x="8434686" y="28647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24E75B16-8029-3325-FA07-B03B5FB57D11}"/>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390EF298-286E-E1BB-EA56-4A17EED96AEE}"/>
              </a:ext>
            </a:extLst>
          </p:cNvPr>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22267C63-4E92-73E6-2E2B-916A1B97CEAF}"/>
              </a:ext>
            </a:extLst>
          </p:cNvPr>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AC260DD9-0110-B797-E76A-B8185524322C}"/>
              </a:ext>
            </a:extLst>
          </p:cNvPr>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75955FEC-9969-4D83-AE5B-BFBB3BB3A6AE}"/>
              </a:ext>
            </a:extLst>
          </p:cNvPr>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09B02B1-CE5E-95F5-3DCF-361ADB7811A4}"/>
              </a:ext>
            </a:extLst>
          </p:cNvPr>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C5E7427-EE1D-3B37-8C3B-A16F5449BA74}"/>
              </a:ext>
            </a:extLst>
          </p:cNvPr>
          <p:cNvSpPr/>
          <p:nvPr/>
        </p:nvSpPr>
        <p:spPr>
          <a:xfrm>
            <a:off x="-36718" y="-104005"/>
            <a:ext cx="1729507" cy="1803943"/>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0AB25806-8CFF-06C1-8D00-F215E7AE0C04}"/>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0388F4F4-3C61-223C-50B4-D4FE11E3B3E1}"/>
              </a:ext>
            </a:extLst>
          </p:cNvPr>
          <p:cNvSpPr txBox="1"/>
          <p:nvPr/>
        </p:nvSpPr>
        <p:spPr>
          <a:xfrm>
            <a:off x="2321504" y="634974"/>
            <a:ext cx="8186804" cy="523220"/>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effectLst>
                  <a:glow rad="228600">
                    <a:schemeClr val="accent6">
                      <a:satMod val="175000"/>
                      <a:alpha val="40000"/>
                    </a:schemeClr>
                  </a:glow>
                </a:effectLst>
                <a:latin typeface="Century Gothic" panose="020B0502020202020204" pitchFamily="34" charset="0"/>
              </a:rPr>
              <a:t>Our Products And Monthly Supply Capacities:</a:t>
            </a:r>
            <a:endParaRPr lang="fa-IR" sz="2800" b="1" dirty="0">
              <a:ln/>
              <a:effectLst>
                <a:glow rad="228600">
                  <a:schemeClr val="accent6">
                    <a:satMod val="175000"/>
                    <a:alpha val="40000"/>
                  </a:schemeClr>
                </a:glow>
              </a:effectLst>
              <a:latin typeface="Century Gothic" panose="020B0502020202020204" pitchFamily="34" charset="0"/>
            </a:endParaRPr>
          </a:p>
        </p:txBody>
      </p:sp>
      <p:sp>
        <p:nvSpPr>
          <p:cNvPr id="48" name="Arc 47">
            <a:extLst>
              <a:ext uri="{FF2B5EF4-FFF2-40B4-BE49-F238E27FC236}">
                <a16:creationId xmlns:a16="http://schemas.microsoft.com/office/drawing/2014/main" id="{28B60AC3-C44E-9ACB-2C24-B475C7772D1C}"/>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4BF2A071-9677-6062-FC0F-529B80AD75F0}"/>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55" name="Rectangle: Rounded Corners 54">
            <a:extLst>
              <a:ext uri="{FF2B5EF4-FFF2-40B4-BE49-F238E27FC236}">
                <a16:creationId xmlns:a16="http://schemas.microsoft.com/office/drawing/2014/main" id="{1746609C-1DFF-5A6B-1240-35AB0334F487}"/>
              </a:ext>
            </a:extLst>
          </p:cNvPr>
          <p:cNvSpPr/>
          <p:nvPr/>
        </p:nvSpPr>
        <p:spPr>
          <a:xfrm>
            <a:off x="6181625" y="1516964"/>
            <a:ext cx="2654049" cy="473568"/>
          </a:xfrm>
          <a:prstGeom prst="roundRect">
            <a:avLst/>
          </a:prstGeom>
          <a:solidFill>
            <a:schemeClr val="tx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300" b="1" dirty="0">
                <a:solidFill>
                  <a:schemeClr val="bg1"/>
                </a:solidFill>
                <a:latin typeface="Century Gothic" panose="020B0502020202020204" pitchFamily="34" charset="0"/>
              </a:rPr>
              <a:t>Steam Coal &amp; Concentrate</a:t>
            </a:r>
            <a:endParaRPr lang="fa-IR" sz="1300" b="1" dirty="0">
              <a:solidFill>
                <a:schemeClr val="bg1"/>
              </a:solidFill>
              <a:latin typeface="Century Gothic" panose="020B0502020202020204" pitchFamily="34" charset="0"/>
            </a:endParaRPr>
          </a:p>
        </p:txBody>
      </p:sp>
      <p:sp>
        <p:nvSpPr>
          <p:cNvPr id="56" name="Rectangle: Rounded Corners 55">
            <a:extLst>
              <a:ext uri="{FF2B5EF4-FFF2-40B4-BE49-F238E27FC236}">
                <a16:creationId xmlns:a16="http://schemas.microsoft.com/office/drawing/2014/main" id="{A6AF5C2A-8E3B-633A-13DA-73B8EAE3FD67}"/>
              </a:ext>
            </a:extLst>
          </p:cNvPr>
          <p:cNvSpPr/>
          <p:nvPr/>
        </p:nvSpPr>
        <p:spPr>
          <a:xfrm>
            <a:off x="1993989" y="1516964"/>
            <a:ext cx="2654049" cy="473568"/>
          </a:xfrm>
          <a:prstGeom prst="roundRect">
            <a:avLst/>
          </a:prstGeom>
          <a:solidFill>
            <a:schemeClr val="tx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300" b="1" dirty="0">
                <a:solidFill>
                  <a:schemeClr val="bg1"/>
                </a:solidFill>
                <a:latin typeface="Century Gothic" panose="020B0502020202020204" pitchFamily="34" charset="0"/>
              </a:rPr>
              <a:t>HC Ferrochrome (HC </a:t>
            </a:r>
            <a:r>
              <a:rPr lang="en-US" sz="1300" b="1" dirty="0" err="1">
                <a:solidFill>
                  <a:schemeClr val="bg1"/>
                </a:solidFill>
                <a:latin typeface="Century Gothic" panose="020B0502020202020204" pitchFamily="34" charset="0"/>
              </a:rPr>
              <a:t>FeCr</a:t>
            </a:r>
            <a:r>
              <a:rPr lang="en-US" sz="1300" b="1" dirty="0">
                <a:solidFill>
                  <a:schemeClr val="bg1"/>
                </a:solidFill>
                <a:latin typeface="Century Gothic" panose="020B0502020202020204" pitchFamily="34" charset="0"/>
              </a:rPr>
              <a:t>)</a:t>
            </a:r>
            <a:endParaRPr lang="fa-IR" sz="1300" b="1" dirty="0">
              <a:solidFill>
                <a:schemeClr val="bg1"/>
              </a:solidFill>
              <a:latin typeface="Century Gothic" panose="020B0502020202020204" pitchFamily="34" charset="0"/>
            </a:endParaRPr>
          </a:p>
        </p:txBody>
      </p:sp>
      <p:cxnSp>
        <p:nvCxnSpPr>
          <p:cNvPr id="85" name="Straight Connector 84">
            <a:extLst>
              <a:ext uri="{FF2B5EF4-FFF2-40B4-BE49-F238E27FC236}">
                <a16:creationId xmlns:a16="http://schemas.microsoft.com/office/drawing/2014/main" id="{3990F634-46FE-86F0-71FB-4D4EDEC393D3}"/>
              </a:ext>
            </a:extLst>
          </p:cNvPr>
          <p:cNvCxnSpPr/>
          <p:nvPr/>
        </p:nvCxnSpPr>
        <p:spPr>
          <a:xfrm>
            <a:off x="5419725" y="1516964"/>
            <a:ext cx="0" cy="4881322"/>
          </a:xfrm>
          <a:prstGeom prst="line">
            <a:avLst/>
          </a:prstGeom>
          <a:ln w="57150"/>
          <a:effectLst>
            <a:glow rad="139700">
              <a:schemeClr val="accent6">
                <a:satMod val="175000"/>
                <a:alpha val="40000"/>
              </a:schemeClr>
            </a:glow>
            <a:outerShdw blurRad="50800" dist="38100" dir="5400000" sy="96000" rotWithShape="0">
              <a:srgbClr val="000000">
                <a:alpha val="54000"/>
              </a:srgbClr>
            </a:outerShdw>
          </a:effectLst>
        </p:spPr>
        <p:style>
          <a:lnRef idx="3">
            <a:schemeClr val="accent6"/>
          </a:lnRef>
          <a:fillRef idx="0">
            <a:schemeClr val="accent6"/>
          </a:fillRef>
          <a:effectRef idx="2">
            <a:schemeClr val="accent6"/>
          </a:effectRef>
          <a:fontRef idx="minor">
            <a:schemeClr val="tx1"/>
          </a:fontRef>
        </p:style>
      </p:cxnSp>
      <p:graphicFrame>
        <p:nvGraphicFramePr>
          <p:cNvPr id="18" name="Table 17">
            <a:extLst>
              <a:ext uri="{FF2B5EF4-FFF2-40B4-BE49-F238E27FC236}">
                <a16:creationId xmlns:a16="http://schemas.microsoft.com/office/drawing/2014/main" id="{A56CF779-765F-83E2-BB2E-CB7AE04D109B}"/>
              </a:ext>
            </a:extLst>
          </p:cNvPr>
          <p:cNvGraphicFramePr>
            <a:graphicFrameLocks noGrp="1"/>
          </p:cNvGraphicFramePr>
          <p:nvPr>
            <p:extLst>
              <p:ext uri="{D42A27DB-BD31-4B8C-83A1-F6EECF244321}">
                <p14:modId xmlns:p14="http://schemas.microsoft.com/office/powerpoint/2010/main" val="3109255764"/>
              </p:ext>
            </p:extLst>
          </p:nvPr>
        </p:nvGraphicFramePr>
        <p:xfrm>
          <a:off x="6054806" y="4569460"/>
          <a:ext cx="3783984" cy="1524192"/>
        </p:xfrm>
        <a:graphic>
          <a:graphicData uri="http://schemas.openxmlformats.org/drawingml/2006/table">
            <a:tbl>
              <a:tblPr firstRow="1" bandRow="1">
                <a:tableStyleId>{912C8C85-51F0-491E-9774-3900AFEF0FD7}</a:tableStyleId>
              </a:tblPr>
              <a:tblGrid>
                <a:gridCol w="1612819">
                  <a:extLst>
                    <a:ext uri="{9D8B030D-6E8A-4147-A177-3AD203B41FA5}">
                      <a16:colId xmlns:a16="http://schemas.microsoft.com/office/drawing/2014/main" val="1567918761"/>
                    </a:ext>
                  </a:extLst>
                </a:gridCol>
                <a:gridCol w="1036208">
                  <a:extLst>
                    <a:ext uri="{9D8B030D-6E8A-4147-A177-3AD203B41FA5}">
                      <a16:colId xmlns:a16="http://schemas.microsoft.com/office/drawing/2014/main" val="264726366"/>
                    </a:ext>
                  </a:extLst>
                </a:gridCol>
                <a:gridCol w="1134957">
                  <a:extLst>
                    <a:ext uri="{9D8B030D-6E8A-4147-A177-3AD203B41FA5}">
                      <a16:colId xmlns:a16="http://schemas.microsoft.com/office/drawing/2014/main" val="1999545704"/>
                    </a:ext>
                  </a:extLst>
                </a:gridCol>
              </a:tblGrid>
              <a:tr h="69215">
                <a:tc>
                  <a:txBody>
                    <a:bodyPr/>
                    <a:lstStyle/>
                    <a:p>
                      <a:pPr algn="l"/>
                      <a:r>
                        <a:rPr lang="en-US" sz="1000" dirty="0">
                          <a:latin typeface="Century Gothic" panose="020B0502020202020204" pitchFamily="34" charset="0"/>
                        </a:rPr>
                        <a:t>Content:</a:t>
                      </a:r>
                    </a:p>
                  </a:txBody>
                  <a:tcPr marL="38127" marR="38127" marT="19062" marB="19062" anchor="ctr"/>
                </a:tc>
                <a:tc>
                  <a:txBody>
                    <a:bodyPr/>
                    <a:lstStyle/>
                    <a:p>
                      <a:pPr algn="ctr"/>
                      <a:r>
                        <a:rPr lang="en-US" sz="1000" baseline="0" dirty="0">
                          <a:latin typeface="Century Gothic" panose="020B0502020202020204" pitchFamily="34" charset="0"/>
                        </a:rPr>
                        <a:t>Coal</a:t>
                      </a:r>
                      <a:endParaRPr lang="en-US" sz="1000" dirty="0">
                        <a:latin typeface="Century Gothic" panose="020B0502020202020204" pitchFamily="34" charset="0"/>
                      </a:endParaRPr>
                    </a:p>
                  </a:txBody>
                  <a:tcPr marL="38127" marR="38127" marT="19062" marB="19062" anchor="ctr"/>
                </a:tc>
                <a:tc>
                  <a:txBody>
                    <a:bodyPr/>
                    <a:lstStyle/>
                    <a:p>
                      <a:pPr algn="ctr"/>
                      <a:r>
                        <a:rPr lang="en-US" sz="1000" dirty="0">
                          <a:latin typeface="Century Gothic" panose="020B0502020202020204" pitchFamily="34" charset="0"/>
                        </a:rPr>
                        <a:t>Concentrate</a:t>
                      </a:r>
                    </a:p>
                  </a:txBody>
                  <a:tcPr marL="38127" marR="38127" marT="19062" marB="19062" anchor="ctr"/>
                </a:tc>
                <a:extLst>
                  <a:ext uri="{0D108BD9-81ED-4DB2-BD59-A6C34878D82A}">
                    <a16:rowId xmlns:a16="http://schemas.microsoft.com/office/drawing/2014/main" val="1470609185"/>
                  </a:ext>
                </a:extLst>
              </a:tr>
              <a:tr h="162015">
                <a:tc>
                  <a:txBody>
                    <a:bodyPr/>
                    <a:lstStyle/>
                    <a:p>
                      <a:pPr algn="l" rtl="1"/>
                      <a:r>
                        <a:rPr lang="en-US" sz="1000" kern="1200" dirty="0">
                          <a:solidFill>
                            <a:schemeClr val="tx1"/>
                          </a:solidFill>
                          <a:effectLst/>
                          <a:latin typeface="Century Gothic" panose="020B0502020202020204" pitchFamily="34" charset="0"/>
                        </a:rPr>
                        <a:t>Ash:</a:t>
                      </a:r>
                      <a:endParaRPr lang="en-US" sz="1000" kern="1200" dirty="0">
                        <a:solidFill>
                          <a:schemeClr val="tx1"/>
                        </a:solidFill>
                        <a:effectLst/>
                        <a:latin typeface="Century Gothic" panose="020B0502020202020204" pitchFamily="34" charset="0"/>
                        <a:ea typeface="+mn-ea"/>
                        <a:cs typeface="+mn-cs"/>
                      </a:endParaRPr>
                    </a:p>
                  </a:txBody>
                  <a:tcPr marL="38127" marR="38127" marT="19062" marB="19062" anchor="ctr"/>
                </a:tc>
                <a:tc>
                  <a:txBody>
                    <a:bodyPr/>
                    <a:lstStyle/>
                    <a:p>
                      <a:pPr algn="ctr"/>
                      <a:r>
                        <a:rPr lang="en-US" sz="1000" dirty="0">
                          <a:latin typeface="Century Gothic" panose="020B0502020202020204" pitchFamily="34" charset="0"/>
                        </a:rPr>
                        <a:t>25%</a:t>
                      </a:r>
                    </a:p>
                  </a:txBody>
                  <a:tcPr marL="38127" marR="38127" marT="19062" marB="19062" anchor="ctr"/>
                </a:tc>
                <a:tc>
                  <a:txBody>
                    <a:bodyPr/>
                    <a:lstStyle/>
                    <a:p>
                      <a:pPr algn="ctr"/>
                      <a:r>
                        <a:rPr lang="en-US" sz="1000" dirty="0">
                          <a:latin typeface="Century Gothic" panose="020B0502020202020204" pitchFamily="34" charset="0"/>
                        </a:rPr>
                        <a:t>11%</a:t>
                      </a:r>
                    </a:p>
                  </a:txBody>
                  <a:tcPr marL="38127" marR="38127" marT="19062" marB="19062" anchor="ctr"/>
                </a:tc>
                <a:extLst>
                  <a:ext uri="{0D108BD9-81ED-4DB2-BD59-A6C34878D82A}">
                    <a16:rowId xmlns:a16="http://schemas.microsoft.com/office/drawing/2014/main" val="165948648"/>
                  </a:ext>
                </a:extLst>
              </a:tr>
              <a:tr h="0">
                <a:tc>
                  <a:txBody>
                    <a:bodyPr/>
                    <a:lstStyle/>
                    <a:p>
                      <a:pPr algn="l" rtl="1"/>
                      <a:r>
                        <a:rPr lang="en-US" sz="1000" kern="1200" dirty="0">
                          <a:solidFill>
                            <a:schemeClr val="tx1"/>
                          </a:solidFill>
                          <a:effectLst/>
                          <a:latin typeface="Century Gothic" panose="020B0502020202020204" pitchFamily="34" charset="0"/>
                        </a:rPr>
                        <a:t>Total Moisture:</a:t>
                      </a:r>
                      <a:endParaRPr lang="en-US" sz="1000" kern="1200" dirty="0">
                        <a:solidFill>
                          <a:schemeClr val="tx1"/>
                        </a:solidFill>
                        <a:effectLst/>
                        <a:latin typeface="Century Gothic" panose="020B0502020202020204" pitchFamily="34" charset="0"/>
                        <a:ea typeface="+mn-ea"/>
                        <a:cs typeface="+mn-cs"/>
                      </a:endParaRPr>
                    </a:p>
                  </a:txBody>
                  <a:tcPr marL="38127" marR="38127" marT="19062" marB="19062" anchor="ctr"/>
                </a:tc>
                <a:tc>
                  <a:txBody>
                    <a:bodyPr/>
                    <a:lstStyle/>
                    <a:p>
                      <a:pPr algn="ctr"/>
                      <a:r>
                        <a:rPr lang="en-US" sz="1000" dirty="0">
                          <a:latin typeface="Century Gothic" panose="020B0502020202020204" pitchFamily="34" charset="0"/>
                        </a:rPr>
                        <a:t>5% Max</a:t>
                      </a:r>
                    </a:p>
                  </a:txBody>
                  <a:tcPr marL="38127" marR="38127" marT="19062" marB="19062" anchor="ctr"/>
                </a:tc>
                <a:tc>
                  <a:txBody>
                    <a:bodyPr/>
                    <a:lstStyle/>
                    <a:p>
                      <a:pPr algn="ctr"/>
                      <a:r>
                        <a:rPr lang="en-US" sz="1000" dirty="0">
                          <a:latin typeface="Century Gothic" panose="020B0502020202020204" pitchFamily="34" charset="0"/>
                        </a:rPr>
                        <a:t>11% Max</a:t>
                      </a:r>
                    </a:p>
                  </a:txBody>
                  <a:tcPr marL="38127" marR="38127" marT="19062" marB="19062" anchor="ctr"/>
                </a:tc>
                <a:extLst>
                  <a:ext uri="{0D108BD9-81ED-4DB2-BD59-A6C34878D82A}">
                    <a16:rowId xmlns:a16="http://schemas.microsoft.com/office/drawing/2014/main" val="4149278881"/>
                  </a:ext>
                </a:extLst>
              </a:tr>
              <a:tr h="162015">
                <a:tc>
                  <a:txBody>
                    <a:bodyPr/>
                    <a:lstStyle/>
                    <a:p>
                      <a:pPr algn="l" rtl="1"/>
                      <a:r>
                        <a:rPr lang="en-US" sz="1000" kern="1200" dirty="0">
                          <a:solidFill>
                            <a:schemeClr val="tx1"/>
                          </a:solidFill>
                          <a:effectLst/>
                          <a:latin typeface="Century Gothic" panose="020B0502020202020204" pitchFamily="34" charset="0"/>
                        </a:rPr>
                        <a:t>Volatile Mater:</a:t>
                      </a:r>
                      <a:endParaRPr lang="en-US" sz="1000" kern="1200" dirty="0">
                        <a:solidFill>
                          <a:schemeClr val="tx1"/>
                        </a:solidFill>
                        <a:effectLst/>
                        <a:latin typeface="Century Gothic" panose="020B0502020202020204" pitchFamily="34" charset="0"/>
                        <a:ea typeface="+mn-ea"/>
                        <a:cs typeface="+mn-cs"/>
                      </a:endParaRPr>
                    </a:p>
                  </a:txBody>
                  <a:tcPr marL="38127" marR="38127" marT="19062" marB="19062" anchor="ctr"/>
                </a:tc>
                <a:tc>
                  <a:txBody>
                    <a:bodyPr/>
                    <a:lstStyle/>
                    <a:p>
                      <a:pPr algn="ctr"/>
                      <a:r>
                        <a:rPr lang="en-US" sz="1000" dirty="0">
                          <a:latin typeface="Century Gothic" panose="020B0502020202020204" pitchFamily="34" charset="0"/>
                        </a:rPr>
                        <a:t>9 – 17%</a:t>
                      </a:r>
                    </a:p>
                  </a:txBody>
                  <a:tcPr marL="38127" marR="38127" marT="19062" marB="19062" anchor="ctr"/>
                </a:tc>
                <a:tc>
                  <a:txBody>
                    <a:bodyPr/>
                    <a:lstStyle/>
                    <a:p>
                      <a:pPr algn="ctr"/>
                      <a:r>
                        <a:rPr lang="en-US" sz="1000" dirty="0">
                          <a:latin typeface="Century Gothic" panose="020B0502020202020204" pitchFamily="34" charset="0"/>
                        </a:rPr>
                        <a:t>30%</a:t>
                      </a:r>
                    </a:p>
                  </a:txBody>
                  <a:tcPr marL="38127" marR="38127" marT="19062" marB="19062" anchor="ctr"/>
                </a:tc>
                <a:extLst>
                  <a:ext uri="{0D108BD9-81ED-4DB2-BD59-A6C34878D82A}">
                    <a16:rowId xmlns:a16="http://schemas.microsoft.com/office/drawing/2014/main" val="623737123"/>
                  </a:ext>
                </a:extLst>
              </a:tr>
              <a:tr h="162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Century Gothic" panose="020B0502020202020204" pitchFamily="34" charset="0"/>
                        </a:rPr>
                        <a:t>Total Sulphur:</a:t>
                      </a:r>
                      <a:endParaRPr lang="en-US" sz="1000" kern="1200" dirty="0">
                        <a:solidFill>
                          <a:schemeClr val="tx1"/>
                        </a:solidFill>
                        <a:effectLst/>
                        <a:latin typeface="Century Gothic" panose="020B0502020202020204" pitchFamily="34" charset="0"/>
                        <a:ea typeface="+mn-ea"/>
                        <a:cs typeface="+mn-cs"/>
                      </a:endParaRPr>
                    </a:p>
                  </a:txBody>
                  <a:tcPr marL="38127" marR="38127" marT="19062" marB="19062" anchor="ctr"/>
                </a:tc>
                <a:tc>
                  <a:txBody>
                    <a:bodyPr/>
                    <a:lstStyle/>
                    <a:p>
                      <a:pPr algn="ctr"/>
                      <a:r>
                        <a:rPr lang="en-US" sz="1000" dirty="0">
                          <a:latin typeface="Century Gothic" panose="020B0502020202020204" pitchFamily="34" charset="0"/>
                        </a:rPr>
                        <a:t>&lt;1%</a:t>
                      </a:r>
                    </a:p>
                  </a:txBody>
                  <a:tcPr marL="38127" marR="38127" marT="19062" marB="19062" anchor="ctr"/>
                </a:tc>
                <a:tc>
                  <a:txBody>
                    <a:bodyPr/>
                    <a:lstStyle/>
                    <a:p>
                      <a:pPr algn="ctr"/>
                      <a:r>
                        <a:rPr lang="en-US" sz="1000" dirty="0">
                          <a:latin typeface="Century Gothic" panose="020B0502020202020204" pitchFamily="34" charset="0"/>
                        </a:rPr>
                        <a:t>&lt;1%</a:t>
                      </a:r>
                    </a:p>
                  </a:txBody>
                  <a:tcPr marL="38127" marR="38127" marT="19062" marB="19062" anchor="ctr"/>
                </a:tc>
                <a:extLst>
                  <a:ext uri="{0D108BD9-81ED-4DB2-BD59-A6C34878D82A}">
                    <a16:rowId xmlns:a16="http://schemas.microsoft.com/office/drawing/2014/main" val="3818172847"/>
                  </a:ext>
                </a:extLst>
              </a:tr>
              <a:tr h="82232">
                <a:tc>
                  <a:txBody>
                    <a:bodyPr/>
                    <a:lstStyle/>
                    <a:p>
                      <a:pPr algn="l" rtl="1"/>
                      <a:r>
                        <a:rPr lang="en-US" sz="1000" kern="1200" dirty="0">
                          <a:solidFill>
                            <a:schemeClr val="tx1"/>
                          </a:solidFill>
                          <a:effectLst/>
                          <a:latin typeface="Century Gothic" panose="020B0502020202020204" pitchFamily="34" charset="0"/>
                        </a:rPr>
                        <a:t>Carbon:</a:t>
                      </a:r>
                      <a:endParaRPr lang="en-US" sz="1000" kern="1200" dirty="0">
                        <a:solidFill>
                          <a:schemeClr val="tx1"/>
                        </a:solidFill>
                        <a:effectLst/>
                        <a:latin typeface="Century Gothic" panose="020B0502020202020204" pitchFamily="34" charset="0"/>
                        <a:ea typeface="+mn-ea"/>
                        <a:cs typeface="+mn-cs"/>
                      </a:endParaRPr>
                    </a:p>
                  </a:txBody>
                  <a:tcPr marL="38127" marR="38127" marT="19062" marB="19062" anchor="ctr"/>
                </a:tc>
                <a:tc>
                  <a:txBody>
                    <a:bodyPr/>
                    <a:lstStyle/>
                    <a:p>
                      <a:pPr algn="ctr"/>
                      <a:r>
                        <a:rPr lang="en-US" sz="1000" dirty="0">
                          <a:latin typeface="Century Gothic" panose="020B0502020202020204" pitchFamily="34" charset="0"/>
                        </a:rPr>
                        <a:t>Up to 60%</a:t>
                      </a:r>
                    </a:p>
                  </a:txBody>
                  <a:tcPr marL="38127" marR="38127" marT="19062" marB="19062" anchor="ctr"/>
                </a:tc>
                <a:tc>
                  <a:txBody>
                    <a:bodyPr/>
                    <a:lstStyle/>
                    <a:p>
                      <a:pPr algn="ctr"/>
                      <a:r>
                        <a:rPr lang="en-US" sz="1000" dirty="0">
                          <a:latin typeface="Century Gothic" panose="020B0502020202020204" pitchFamily="34" charset="0"/>
                        </a:rPr>
                        <a:t>50 - 55%</a:t>
                      </a:r>
                    </a:p>
                  </a:txBody>
                  <a:tcPr marL="38127" marR="38127" marT="19062" marB="19062" anchor="ctr"/>
                </a:tc>
                <a:extLst>
                  <a:ext uri="{0D108BD9-81ED-4DB2-BD59-A6C34878D82A}">
                    <a16:rowId xmlns:a16="http://schemas.microsoft.com/office/drawing/2014/main" val="1126341434"/>
                  </a:ext>
                </a:extLst>
              </a:tr>
              <a:tr h="84113">
                <a:tc>
                  <a:txBody>
                    <a:bodyPr/>
                    <a:lstStyle/>
                    <a:p>
                      <a:pPr algn="l" rtl="1"/>
                      <a:r>
                        <a:rPr lang="en-US" sz="1000" kern="1200" dirty="0">
                          <a:solidFill>
                            <a:schemeClr val="tx1"/>
                          </a:solidFill>
                          <a:effectLst/>
                          <a:latin typeface="Century Gothic" panose="020B0502020202020204" pitchFamily="34" charset="0"/>
                        </a:rPr>
                        <a:t>Colorific value (Kcal/Kg)</a:t>
                      </a:r>
                      <a:endParaRPr lang="en-US" sz="1000" kern="1200" dirty="0">
                        <a:solidFill>
                          <a:schemeClr val="tx1"/>
                        </a:solidFill>
                        <a:effectLst/>
                        <a:latin typeface="Century Gothic" panose="020B0502020202020204" pitchFamily="34" charset="0"/>
                        <a:ea typeface="+mn-ea"/>
                        <a:cs typeface="+mn-cs"/>
                      </a:endParaRPr>
                    </a:p>
                  </a:txBody>
                  <a:tcPr marL="38127" marR="38127" marT="19062" marB="19062" anchor="ctr"/>
                </a:tc>
                <a:tc>
                  <a:txBody>
                    <a:bodyPr/>
                    <a:lstStyle/>
                    <a:p>
                      <a:pPr algn="ctr"/>
                      <a:r>
                        <a:rPr lang="en-US" sz="1000" baseline="0" dirty="0">
                          <a:latin typeface="Century Gothic" panose="020B0502020202020204" pitchFamily="34" charset="0"/>
                        </a:rPr>
                        <a:t>6000 – 7000</a:t>
                      </a:r>
                      <a:endParaRPr lang="en-US" sz="1000" dirty="0">
                        <a:latin typeface="Century Gothic" panose="020B0502020202020204" pitchFamily="34" charset="0"/>
                      </a:endParaRPr>
                    </a:p>
                  </a:txBody>
                  <a:tcPr marL="38127" marR="38127" marT="19062" marB="19062" anchor="ctr"/>
                </a:tc>
                <a:tc>
                  <a:txBody>
                    <a:bodyPr/>
                    <a:lstStyle/>
                    <a:p>
                      <a:pPr algn="ctr"/>
                      <a:r>
                        <a:rPr lang="en-US" sz="1000" dirty="0">
                          <a:latin typeface="Century Gothic" panose="020B0502020202020204" pitchFamily="34" charset="0"/>
                        </a:rPr>
                        <a:t>7200</a:t>
                      </a:r>
                    </a:p>
                  </a:txBody>
                  <a:tcPr marL="38127" marR="38127" marT="19062" marB="19062" anchor="ctr"/>
                </a:tc>
                <a:extLst>
                  <a:ext uri="{0D108BD9-81ED-4DB2-BD59-A6C34878D82A}">
                    <a16:rowId xmlns:a16="http://schemas.microsoft.com/office/drawing/2014/main" val="663526893"/>
                  </a:ext>
                </a:extLst>
              </a:tr>
              <a:tr h="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Century Gothic" panose="020B0502020202020204" pitchFamily="34" charset="0"/>
                        </a:rPr>
                        <a:t>Size:</a:t>
                      </a:r>
                      <a:endParaRPr lang="en-US" sz="1000" kern="1200" dirty="0">
                        <a:solidFill>
                          <a:schemeClr val="tx1"/>
                        </a:solidFill>
                        <a:effectLst/>
                        <a:latin typeface="Century Gothic" panose="020B0502020202020204" pitchFamily="34" charset="0"/>
                        <a:ea typeface="+mn-ea"/>
                        <a:cs typeface="+mn-cs"/>
                      </a:endParaRPr>
                    </a:p>
                  </a:txBody>
                  <a:tcPr marL="38127" marR="38127" marT="19062" marB="19062" anchor="ctr"/>
                </a:tc>
                <a:tc>
                  <a:txBody>
                    <a:bodyPr/>
                    <a:lstStyle/>
                    <a:p>
                      <a:pPr algn="ctr"/>
                      <a:r>
                        <a:rPr lang="en-US" sz="1000" dirty="0">
                          <a:latin typeface="Century Gothic" panose="020B0502020202020204" pitchFamily="34" charset="0"/>
                        </a:rPr>
                        <a:t>0 – 150 mm</a:t>
                      </a:r>
                    </a:p>
                  </a:txBody>
                  <a:tcPr marL="38127" marR="38127" marT="19062" marB="19062" anchor="ctr"/>
                </a:tc>
                <a:tc>
                  <a:txBody>
                    <a:bodyPr/>
                    <a:lstStyle/>
                    <a:p>
                      <a:pPr algn="ctr"/>
                      <a:r>
                        <a:rPr lang="en-US" sz="1000" dirty="0">
                          <a:latin typeface="Century Gothic" panose="020B0502020202020204" pitchFamily="34" charset="0"/>
                        </a:rPr>
                        <a:t>3 – 20 mm</a:t>
                      </a:r>
                    </a:p>
                  </a:txBody>
                  <a:tcPr marL="38127" marR="38127" marT="19062" marB="19062" anchor="ctr"/>
                </a:tc>
                <a:extLst>
                  <a:ext uri="{0D108BD9-81ED-4DB2-BD59-A6C34878D82A}">
                    <a16:rowId xmlns:a16="http://schemas.microsoft.com/office/drawing/2014/main" val="1292990114"/>
                  </a:ext>
                </a:extLst>
              </a:tr>
            </a:tbl>
          </a:graphicData>
        </a:graphic>
      </p:graphicFrame>
      <p:sp>
        <p:nvSpPr>
          <p:cNvPr id="19" name="TextBox 18">
            <a:extLst>
              <a:ext uri="{FF2B5EF4-FFF2-40B4-BE49-F238E27FC236}">
                <a16:creationId xmlns:a16="http://schemas.microsoft.com/office/drawing/2014/main" id="{4C58E559-245B-3018-C0BE-0E84705394D5}"/>
              </a:ext>
            </a:extLst>
          </p:cNvPr>
          <p:cNvSpPr txBox="1"/>
          <p:nvPr/>
        </p:nvSpPr>
        <p:spPr>
          <a:xfrm>
            <a:off x="6060201" y="6112014"/>
            <a:ext cx="2799164" cy="553998"/>
          </a:xfrm>
          <a:prstGeom prst="rect">
            <a:avLst/>
          </a:prstGeom>
          <a:noFill/>
        </p:spPr>
        <p:txBody>
          <a:bodyPr wrap="none" rtlCol="0">
            <a:spAutoFit/>
          </a:bodyPr>
          <a:lstStyle/>
          <a:p>
            <a:r>
              <a:rPr lang="en-US" sz="1000" b="1" dirty="0">
                <a:latin typeface="Century Gothic" panose="020B0502020202020204" pitchFamily="34" charset="0"/>
              </a:rPr>
              <a:t>Monthly Supply Capacity: </a:t>
            </a:r>
          </a:p>
          <a:p>
            <a:pPr marL="285750" indent="-285750">
              <a:buFont typeface="Arial" panose="020B0604020202020204" pitchFamily="34" charset="0"/>
              <a:buChar char="•"/>
            </a:pPr>
            <a:r>
              <a:rPr lang="en-US" sz="1000" b="1" dirty="0">
                <a:latin typeface="Century Gothic" panose="020B0502020202020204" pitchFamily="34" charset="0"/>
              </a:rPr>
              <a:t>Steam Coal: </a:t>
            </a:r>
            <a:r>
              <a:rPr lang="en-US" sz="1000" dirty="0">
                <a:latin typeface="Century Gothic" panose="020B0502020202020204" pitchFamily="34" charset="0"/>
              </a:rPr>
              <a:t>Up to 15,000 MT/M</a:t>
            </a:r>
          </a:p>
          <a:p>
            <a:pPr marL="285750" indent="-285750">
              <a:buFont typeface="Arial" panose="020B0604020202020204" pitchFamily="34" charset="0"/>
              <a:buChar char="•"/>
            </a:pPr>
            <a:r>
              <a:rPr lang="en-US" sz="1000" b="1" dirty="0">
                <a:latin typeface="Century Gothic" panose="020B0502020202020204" pitchFamily="34" charset="0"/>
              </a:rPr>
              <a:t>Coal Concentrate: </a:t>
            </a:r>
            <a:r>
              <a:rPr lang="en-US" sz="1000" dirty="0">
                <a:latin typeface="Century Gothic" panose="020B0502020202020204" pitchFamily="34" charset="0"/>
              </a:rPr>
              <a:t>Up to 10,000 MT/M</a:t>
            </a:r>
          </a:p>
        </p:txBody>
      </p:sp>
      <p:graphicFrame>
        <p:nvGraphicFramePr>
          <p:cNvPr id="3" name="Table 2">
            <a:extLst>
              <a:ext uri="{FF2B5EF4-FFF2-40B4-BE49-F238E27FC236}">
                <a16:creationId xmlns:a16="http://schemas.microsoft.com/office/drawing/2014/main" id="{806DC7DC-4C6A-7AA0-8629-5E99C4B94040}"/>
              </a:ext>
            </a:extLst>
          </p:cNvPr>
          <p:cNvGraphicFramePr>
            <a:graphicFrameLocks noGrp="1"/>
          </p:cNvGraphicFramePr>
          <p:nvPr>
            <p:extLst>
              <p:ext uri="{D42A27DB-BD31-4B8C-83A1-F6EECF244321}">
                <p14:modId xmlns:p14="http://schemas.microsoft.com/office/powerpoint/2010/main" val="3110296831"/>
              </p:ext>
            </p:extLst>
          </p:nvPr>
        </p:nvGraphicFramePr>
        <p:xfrm>
          <a:off x="1120346" y="4568163"/>
          <a:ext cx="3658904" cy="1538926"/>
        </p:xfrm>
        <a:graphic>
          <a:graphicData uri="http://schemas.openxmlformats.org/drawingml/2006/table">
            <a:tbl>
              <a:tblPr firstRow="1" bandRow="1">
                <a:tableStyleId>{912C8C85-51F0-491E-9774-3900AFEF0FD7}</a:tableStyleId>
              </a:tblPr>
              <a:tblGrid>
                <a:gridCol w="1540476">
                  <a:extLst>
                    <a:ext uri="{9D8B030D-6E8A-4147-A177-3AD203B41FA5}">
                      <a16:colId xmlns:a16="http://schemas.microsoft.com/office/drawing/2014/main" val="1567918761"/>
                    </a:ext>
                  </a:extLst>
                </a:gridCol>
                <a:gridCol w="2118428">
                  <a:extLst>
                    <a:ext uri="{9D8B030D-6E8A-4147-A177-3AD203B41FA5}">
                      <a16:colId xmlns:a16="http://schemas.microsoft.com/office/drawing/2014/main" val="264726366"/>
                    </a:ext>
                  </a:extLst>
                </a:gridCol>
              </a:tblGrid>
              <a:tr h="149488">
                <a:tc>
                  <a:txBody>
                    <a:bodyPr/>
                    <a:lstStyle/>
                    <a:p>
                      <a:pPr algn="l"/>
                      <a:r>
                        <a:rPr lang="en-US" sz="1200" dirty="0">
                          <a:latin typeface="Century Gothic" panose="020B0502020202020204" pitchFamily="34" charset="0"/>
                        </a:rPr>
                        <a:t>Content:</a:t>
                      </a:r>
                    </a:p>
                  </a:txBody>
                  <a:tcPr/>
                </a:tc>
                <a:tc>
                  <a:txBody>
                    <a:bodyPr/>
                    <a:lstStyle/>
                    <a:p>
                      <a:pPr algn="ctr"/>
                      <a:r>
                        <a:rPr lang="en-US" sz="1200" dirty="0">
                          <a:latin typeface="Century Gothic" panose="020B0502020202020204" pitchFamily="34" charset="0"/>
                        </a:rPr>
                        <a:t>Grade</a:t>
                      </a:r>
                    </a:p>
                  </a:txBody>
                  <a:tcP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470609185"/>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Cr:</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62 – 65%</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65948648"/>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Si:</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&lt;2%</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4149278881"/>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C:</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6 – 8%</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623737123"/>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rPr>
                        <a:t>S:</a:t>
                      </a:r>
                      <a:endParaRPr lang="en-US" sz="120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rPr>
                        <a:t>&lt;0.07%</a:t>
                      </a:r>
                      <a:endPar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818172847"/>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P:</a:t>
                      </a: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&lt;0.03%</a:t>
                      </a:r>
                    </a:p>
                  </a:txBody>
                  <a:tcPr marL="68580" marR="68580" marT="0" marB="0">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374904994"/>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Fe Total:</a:t>
                      </a: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23 – 26%</a:t>
                      </a:r>
                    </a:p>
                  </a:txBody>
                  <a:tcPr marL="68580" marR="68580" marT="0" marB="0">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350152265"/>
                  </a:ext>
                </a:extLst>
              </a:tr>
              <a:tr h="145732">
                <a:tc>
                  <a:txBody>
                    <a:bodyPr/>
                    <a:lstStyle/>
                    <a:p>
                      <a:pPr algn="l" rtl="0">
                        <a:lnSpc>
                          <a:spcPct val="107000"/>
                        </a:lnSpc>
                        <a:spcAft>
                          <a:spcPts val="800"/>
                        </a:spcAft>
                        <a:buNone/>
                      </a:pPr>
                      <a:r>
                        <a:rPr lang="en-US" sz="1200" b="1"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Size:</a:t>
                      </a:r>
                    </a:p>
                  </a:txBody>
                  <a:tcPr marL="68580" marR="68580" marT="0" marB="0"/>
                </a:tc>
                <a:tc>
                  <a:txBody>
                    <a:bodyPr/>
                    <a:lstStyle/>
                    <a:p>
                      <a:pPr algn="ctr" rtl="0">
                        <a:lnSpc>
                          <a:spcPct val="107000"/>
                        </a:lnSpc>
                        <a:spcAft>
                          <a:spcPts val="800"/>
                        </a:spcAft>
                        <a:buNone/>
                      </a:pPr>
                      <a:r>
                        <a:rPr lang="en-US" sz="1200" b="0" kern="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10 – 60 mm</a:t>
                      </a:r>
                    </a:p>
                  </a:txBody>
                  <a:tcPr marL="68580" marR="68580" marT="0" marB="0">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482811585"/>
                  </a:ext>
                </a:extLst>
              </a:tr>
            </a:tbl>
          </a:graphicData>
        </a:graphic>
      </p:graphicFrame>
      <p:graphicFrame>
        <p:nvGraphicFramePr>
          <p:cNvPr id="4" name="Table 3">
            <a:extLst>
              <a:ext uri="{FF2B5EF4-FFF2-40B4-BE49-F238E27FC236}">
                <a16:creationId xmlns:a16="http://schemas.microsoft.com/office/drawing/2014/main" id="{969DFA2B-A6D9-7E06-E851-5ACF84FB3747}"/>
              </a:ext>
            </a:extLst>
          </p:cNvPr>
          <p:cNvGraphicFramePr>
            <a:graphicFrameLocks noGrp="1"/>
          </p:cNvGraphicFramePr>
          <p:nvPr>
            <p:extLst>
              <p:ext uri="{D42A27DB-BD31-4B8C-83A1-F6EECF244321}">
                <p14:modId xmlns:p14="http://schemas.microsoft.com/office/powerpoint/2010/main" val="2367663767"/>
              </p:ext>
            </p:extLst>
          </p:nvPr>
        </p:nvGraphicFramePr>
        <p:xfrm>
          <a:off x="1312545" y="6107089"/>
          <a:ext cx="2815448" cy="502920"/>
        </p:xfrm>
        <a:graphic>
          <a:graphicData uri="http://schemas.openxmlformats.org/drawingml/2006/table">
            <a:tbl>
              <a:tblPr rtl="1" firstRow="1" bandRow="1">
                <a:tableStyleId>{68D230F3-CF80-4859-8CE7-A43EE81993B5}</a:tableStyleId>
              </a:tblPr>
              <a:tblGrid>
                <a:gridCol w="2815448">
                  <a:extLst>
                    <a:ext uri="{9D8B030D-6E8A-4147-A177-3AD203B41FA5}">
                      <a16:colId xmlns:a16="http://schemas.microsoft.com/office/drawing/2014/main" val="1136110899"/>
                    </a:ext>
                  </a:extLst>
                </a:gridCol>
              </a:tblGrid>
              <a:tr h="170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Century Gothic" panose="020B0502020202020204" pitchFamily="34" charset="0"/>
                        </a:rPr>
                        <a:t>Packing: </a:t>
                      </a:r>
                      <a:r>
                        <a:rPr lang="en-US" sz="1050" b="0" dirty="0">
                          <a:solidFill>
                            <a:schemeClr val="tx1"/>
                          </a:solidFill>
                          <a:latin typeface="Century Gothic" panose="020B0502020202020204" pitchFamily="34" charset="0"/>
                        </a:rPr>
                        <a:t>Bulk or Big Bags</a:t>
                      </a:r>
                    </a:p>
                  </a:txBody>
                  <a:tcPr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92644358"/>
                  </a:ext>
                </a:extLst>
              </a:tr>
              <a:tr h="170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Century Gothic" panose="020B0502020202020204" pitchFamily="34" charset="0"/>
                        </a:rPr>
                        <a:t>Supply Capacity: </a:t>
                      </a:r>
                      <a:r>
                        <a:rPr lang="en-US" sz="1050" b="0" dirty="0">
                          <a:solidFill>
                            <a:schemeClr val="tx1"/>
                          </a:solidFill>
                          <a:latin typeface="Century Gothic" panose="020B0502020202020204" pitchFamily="34" charset="0"/>
                        </a:rPr>
                        <a:t>Up to 500 MT/Month</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8139443"/>
                  </a:ext>
                </a:extLst>
              </a:tr>
            </a:tbl>
          </a:graphicData>
        </a:graphic>
      </p:graphicFrame>
    </p:spTree>
    <p:extLst>
      <p:ext uri="{BB962C8B-B14F-4D97-AF65-F5344CB8AC3E}">
        <p14:creationId xmlns:p14="http://schemas.microsoft.com/office/powerpoint/2010/main" val="2333563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3772CAE2-E579-1C53-7492-B39B57D856B8}"/>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F7D81AC0-4FBB-9F52-56AD-BF209BF13F25}"/>
              </a:ext>
            </a:extLst>
          </p:cNvPr>
          <p:cNvPicPr>
            <a:picLocks/>
          </p:cNvPicPr>
          <p:nvPr/>
        </p:nvPicPr>
        <p:blipFill>
          <a:blip r:embed="rId2">
            <a:extLst>
              <a:ext uri="{28A0092B-C50C-407E-A947-70E740481C1C}">
                <a14:useLocalDpi xmlns:a14="http://schemas.microsoft.com/office/drawing/2010/main" val="0"/>
              </a:ext>
            </a:extLst>
          </a:blip>
          <a:srcRect l="16688" r="16688"/>
          <a:stretch/>
        </p:blipFill>
        <p:spPr>
          <a:xfrm>
            <a:off x="6079195" y="1599997"/>
            <a:ext cx="2880000" cy="28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F6CBC6BD-23D2-0D6F-6943-B2BC45A4F346}"/>
              </a:ext>
            </a:extLst>
          </p:cNvPr>
          <p:cNvPicPr>
            <a:picLocks/>
          </p:cNvPicPr>
          <p:nvPr/>
        </p:nvPicPr>
        <p:blipFill>
          <a:blip r:embed="rId3">
            <a:extLst>
              <a:ext uri="{28A0092B-C50C-407E-A947-70E740481C1C}">
                <a14:useLocalDpi xmlns:a14="http://schemas.microsoft.com/office/drawing/2010/main" val="0"/>
              </a:ext>
            </a:extLst>
          </a:blip>
          <a:srcRect l="7202" r="7202"/>
          <a:stretch/>
        </p:blipFill>
        <p:spPr>
          <a:xfrm>
            <a:off x="1880311" y="1599997"/>
            <a:ext cx="2880000" cy="28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lowchart: Document 4">
            <a:extLst>
              <a:ext uri="{FF2B5EF4-FFF2-40B4-BE49-F238E27FC236}">
                <a16:creationId xmlns:a16="http://schemas.microsoft.com/office/drawing/2014/main" id="{44723CF7-A841-B71C-5C93-14B86957F044}"/>
              </a:ext>
            </a:extLst>
          </p:cNvPr>
          <p:cNvSpPr/>
          <p:nvPr/>
        </p:nvSpPr>
        <p:spPr>
          <a:xfrm rot="5400000">
            <a:off x="8107404" y="2878911"/>
            <a:ext cx="7002532" cy="1203302"/>
          </a:xfrm>
          <a:prstGeom prst="flowChartDocumen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lowchart: Document 10">
            <a:extLst>
              <a:ext uri="{FF2B5EF4-FFF2-40B4-BE49-F238E27FC236}">
                <a16:creationId xmlns:a16="http://schemas.microsoft.com/office/drawing/2014/main" id="{8B7E1F04-468A-CF4E-92D5-D3F1CEE08776}"/>
              </a:ext>
            </a:extLst>
          </p:cNvPr>
          <p:cNvSpPr/>
          <p:nvPr/>
        </p:nvSpPr>
        <p:spPr>
          <a:xfrm rot="5400000">
            <a:off x="8191279" y="28693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ocument 11">
            <a:extLst>
              <a:ext uri="{FF2B5EF4-FFF2-40B4-BE49-F238E27FC236}">
                <a16:creationId xmlns:a16="http://schemas.microsoft.com/office/drawing/2014/main" id="{669B0554-EECF-53F9-DCE2-1489AF394D30}"/>
              </a:ext>
            </a:extLst>
          </p:cNvPr>
          <p:cNvSpPr/>
          <p:nvPr/>
        </p:nvSpPr>
        <p:spPr>
          <a:xfrm rot="5400000">
            <a:off x="8310444" y="2864786"/>
            <a:ext cx="7002532" cy="1203302"/>
          </a:xfrm>
          <a:prstGeom prst="flowChartDocumen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ocument 12">
            <a:extLst>
              <a:ext uri="{FF2B5EF4-FFF2-40B4-BE49-F238E27FC236}">
                <a16:creationId xmlns:a16="http://schemas.microsoft.com/office/drawing/2014/main" id="{2758F183-0409-E622-3E46-E6E7FD3F334F}"/>
              </a:ext>
            </a:extLst>
          </p:cNvPr>
          <p:cNvSpPr/>
          <p:nvPr/>
        </p:nvSpPr>
        <p:spPr>
          <a:xfrm rot="5400000">
            <a:off x="8434686" y="28647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24E75B16-8029-3325-FA07-B03B5FB57D11}"/>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390EF298-286E-E1BB-EA56-4A17EED96AEE}"/>
              </a:ext>
            </a:extLst>
          </p:cNvPr>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22267C63-4E92-73E6-2E2B-916A1B97CEAF}"/>
              </a:ext>
            </a:extLst>
          </p:cNvPr>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AC260DD9-0110-B797-E76A-B8185524322C}"/>
              </a:ext>
            </a:extLst>
          </p:cNvPr>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75955FEC-9969-4D83-AE5B-BFBB3BB3A6AE}"/>
              </a:ext>
            </a:extLst>
          </p:cNvPr>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09B02B1-CE5E-95F5-3DCF-361ADB7811A4}"/>
              </a:ext>
            </a:extLst>
          </p:cNvPr>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C5E7427-EE1D-3B37-8C3B-A16F5449BA74}"/>
              </a:ext>
            </a:extLst>
          </p:cNvPr>
          <p:cNvSpPr/>
          <p:nvPr/>
        </p:nvSpPr>
        <p:spPr>
          <a:xfrm>
            <a:off x="-36718" y="-104005"/>
            <a:ext cx="1729507" cy="1803943"/>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0AB25806-8CFF-06C1-8D00-F215E7AE0C04}"/>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0388F4F4-3C61-223C-50B4-D4FE11E3B3E1}"/>
              </a:ext>
            </a:extLst>
          </p:cNvPr>
          <p:cNvSpPr txBox="1"/>
          <p:nvPr/>
        </p:nvSpPr>
        <p:spPr>
          <a:xfrm>
            <a:off x="2321504" y="634974"/>
            <a:ext cx="8186804" cy="523220"/>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effectLst>
                  <a:glow rad="228600">
                    <a:schemeClr val="accent6">
                      <a:satMod val="175000"/>
                      <a:alpha val="40000"/>
                    </a:schemeClr>
                  </a:glow>
                </a:effectLst>
                <a:latin typeface="Century Gothic" panose="020B0502020202020204" pitchFamily="34" charset="0"/>
              </a:rPr>
              <a:t>Our Products And Monthly Supply Capacities:</a:t>
            </a:r>
            <a:endParaRPr lang="fa-IR" sz="2800" b="1" dirty="0">
              <a:ln/>
              <a:effectLst>
                <a:glow rad="228600">
                  <a:schemeClr val="accent6">
                    <a:satMod val="175000"/>
                    <a:alpha val="40000"/>
                  </a:schemeClr>
                </a:glow>
              </a:effectLst>
              <a:latin typeface="Century Gothic" panose="020B0502020202020204" pitchFamily="34" charset="0"/>
            </a:endParaRPr>
          </a:p>
        </p:txBody>
      </p:sp>
      <p:sp>
        <p:nvSpPr>
          <p:cNvPr id="48" name="Arc 47">
            <a:extLst>
              <a:ext uri="{FF2B5EF4-FFF2-40B4-BE49-F238E27FC236}">
                <a16:creationId xmlns:a16="http://schemas.microsoft.com/office/drawing/2014/main" id="{28B60AC3-C44E-9ACB-2C24-B475C7772D1C}"/>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4BF2A071-9677-6062-FC0F-529B80AD75F0}"/>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55" name="Rectangle: Rounded Corners 54">
            <a:extLst>
              <a:ext uri="{FF2B5EF4-FFF2-40B4-BE49-F238E27FC236}">
                <a16:creationId xmlns:a16="http://schemas.microsoft.com/office/drawing/2014/main" id="{1746609C-1DFF-5A6B-1240-35AB0334F487}"/>
              </a:ext>
            </a:extLst>
          </p:cNvPr>
          <p:cNvSpPr/>
          <p:nvPr/>
        </p:nvSpPr>
        <p:spPr>
          <a:xfrm>
            <a:off x="6181625" y="1516964"/>
            <a:ext cx="2654049" cy="473568"/>
          </a:xfrm>
          <a:prstGeom prst="roundRect">
            <a:avLst/>
          </a:prstGeom>
          <a:solidFill>
            <a:schemeClr val="tx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300" b="1" dirty="0">
                <a:solidFill>
                  <a:schemeClr val="bg1"/>
                </a:solidFill>
                <a:latin typeface="Century Gothic" panose="020B0502020202020204" pitchFamily="34" charset="0"/>
              </a:rPr>
              <a:t>Steel Billet (3sp)</a:t>
            </a:r>
            <a:endParaRPr lang="fa-IR" sz="1300" b="1" dirty="0">
              <a:solidFill>
                <a:schemeClr val="bg1"/>
              </a:solidFill>
              <a:latin typeface="Century Gothic" panose="020B0502020202020204" pitchFamily="34" charset="0"/>
            </a:endParaRPr>
          </a:p>
        </p:txBody>
      </p:sp>
      <p:sp>
        <p:nvSpPr>
          <p:cNvPr id="56" name="Rectangle: Rounded Corners 55">
            <a:extLst>
              <a:ext uri="{FF2B5EF4-FFF2-40B4-BE49-F238E27FC236}">
                <a16:creationId xmlns:a16="http://schemas.microsoft.com/office/drawing/2014/main" id="{A6AF5C2A-8E3B-633A-13DA-73B8EAE3FD67}"/>
              </a:ext>
            </a:extLst>
          </p:cNvPr>
          <p:cNvSpPr/>
          <p:nvPr/>
        </p:nvSpPr>
        <p:spPr>
          <a:xfrm>
            <a:off x="1993989" y="1516964"/>
            <a:ext cx="2654049" cy="473568"/>
          </a:xfrm>
          <a:prstGeom prst="roundRect">
            <a:avLst/>
          </a:prstGeom>
          <a:solidFill>
            <a:schemeClr val="tx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300" b="1" dirty="0">
                <a:solidFill>
                  <a:schemeClr val="bg1"/>
                </a:solidFill>
                <a:latin typeface="Century Gothic" panose="020B0502020202020204" pitchFamily="34" charset="0"/>
              </a:rPr>
              <a:t>Reinforcement Steel Bars (Rebar)</a:t>
            </a:r>
            <a:endParaRPr lang="fa-IR" sz="1300" b="1" dirty="0">
              <a:solidFill>
                <a:schemeClr val="bg1"/>
              </a:solidFill>
              <a:latin typeface="Century Gothic" panose="020B0502020202020204" pitchFamily="34" charset="0"/>
            </a:endParaRPr>
          </a:p>
        </p:txBody>
      </p:sp>
      <p:cxnSp>
        <p:nvCxnSpPr>
          <p:cNvPr id="85" name="Straight Connector 84">
            <a:extLst>
              <a:ext uri="{FF2B5EF4-FFF2-40B4-BE49-F238E27FC236}">
                <a16:creationId xmlns:a16="http://schemas.microsoft.com/office/drawing/2014/main" id="{3990F634-46FE-86F0-71FB-4D4EDEC393D3}"/>
              </a:ext>
            </a:extLst>
          </p:cNvPr>
          <p:cNvCxnSpPr/>
          <p:nvPr/>
        </p:nvCxnSpPr>
        <p:spPr>
          <a:xfrm>
            <a:off x="5419725" y="1516964"/>
            <a:ext cx="0" cy="4881322"/>
          </a:xfrm>
          <a:prstGeom prst="line">
            <a:avLst/>
          </a:prstGeom>
          <a:ln w="57150"/>
          <a:effectLst>
            <a:glow rad="139700">
              <a:schemeClr val="accent6">
                <a:satMod val="175000"/>
                <a:alpha val="40000"/>
              </a:schemeClr>
            </a:glow>
            <a:outerShdw blurRad="50800" dist="38100" dir="5400000" sy="96000" rotWithShape="0">
              <a:srgbClr val="000000">
                <a:alpha val="54000"/>
              </a:srgbClr>
            </a:outerShdw>
          </a:effectLst>
        </p:spPr>
        <p:style>
          <a:lnRef idx="3">
            <a:schemeClr val="accent6"/>
          </a:lnRef>
          <a:fillRef idx="0">
            <a:schemeClr val="accent6"/>
          </a:fillRef>
          <a:effectRef idx="2">
            <a:schemeClr val="accent6"/>
          </a:effectRef>
          <a:fontRef idx="minor">
            <a:schemeClr val="tx1"/>
          </a:fontRef>
        </p:style>
      </p:cxnSp>
      <p:sp>
        <p:nvSpPr>
          <p:cNvPr id="16" name="TextBox 15">
            <a:extLst>
              <a:ext uri="{FF2B5EF4-FFF2-40B4-BE49-F238E27FC236}">
                <a16:creationId xmlns:a16="http://schemas.microsoft.com/office/drawing/2014/main" id="{701AFB76-5A22-02CE-EE09-C42EE2CDCECF}"/>
              </a:ext>
            </a:extLst>
          </p:cNvPr>
          <p:cNvSpPr txBox="1"/>
          <p:nvPr/>
        </p:nvSpPr>
        <p:spPr>
          <a:xfrm>
            <a:off x="1008488" y="5885903"/>
            <a:ext cx="4167830" cy="415498"/>
          </a:xfrm>
          <a:prstGeom prst="rect">
            <a:avLst/>
          </a:prstGeom>
          <a:noFill/>
        </p:spPr>
        <p:txBody>
          <a:bodyPr wrap="square" rtlCol="0">
            <a:spAutoFit/>
          </a:bodyPr>
          <a:lstStyle/>
          <a:p>
            <a:r>
              <a:rPr lang="en-US" sz="1050" b="1" i="0" dirty="0">
                <a:effectLst/>
                <a:latin typeface="Century Gothic" panose="020B0502020202020204" pitchFamily="34" charset="0"/>
              </a:rPr>
              <a:t>Product Type: A3 (A400) rebar (14–28 mm)</a:t>
            </a:r>
            <a:endParaRPr lang="en-US" sz="1050" b="1" dirty="0">
              <a:latin typeface="Century Gothic" panose="020B0502020202020204" pitchFamily="34" charset="0"/>
            </a:endParaRPr>
          </a:p>
          <a:p>
            <a:r>
              <a:rPr lang="en-US" sz="1050" b="1" dirty="0">
                <a:latin typeface="Century Gothic" panose="020B0502020202020204" pitchFamily="34" charset="0"/>
              </a:rPr>
              <a:t>Monthly Supply Capacity: up to 3,000 MT/M</a:t>
            </a:r>
          </a:p>
        </p:txBody>
      </p:sp>
      <p:graphicFrame>
        <p:nvGraphicFramePr>
          <p:cNvPr id="18" name="Table 17">
            <a:extLst>
              <a:ext uri="{FF2B5EF4-FFF2-40B4-BE49-F238E27FC236}">
                <a16:creationId xmlns:a16="http://schemas.microsoft.com/office/drawing/2014/main" id="{A56CF779-765F-83E2-BB2E-CB7AE04D109B}"/>
              </a:ext>
            </a:extLst>
          </p:cNvPr>
          <p:cNvGraphicFramePr>
            <a:graphicFrameLocks noGrp="1"/>
          </p:cNvGraphicFramePr>
          <p:nvPr>
            <p:extLst>
              <p:ext uri="{D42A27DB-BD31-4B8C-83A1-F6EECF244321}">
                <p14:modId xmlns:p14="http://schemas.microsoft.com/office/powerpoint/2010/main" val="2859939185"/>
              </p:ext>
            </p:extLst>
          </p:nvPr>
        </p:nvGraphicFramePr>
        <p:xfrm>
          <a:off x="6054806" y="4569460"/>
          <a:ext cx="3783984" cy="1524192"/>
        </p:xfrm>
        <a:graphic>
          <a:graphicData uri="http://schemas.openxmlformats.org/drawingml/2006/table">
            <a:tbl>
              <a:tblPr firstRow="1" bandRow="1">
                <a:tableStyleId>{912C8C85-51F0-491E-9774-3900AFEF0FD7}</a:tableStyleId>
              </a:tblPr>
              <a:tblGrid>
                <a:gridCol w="733172">
                  <a:extLst>
                    <a:ext uri="{9D8B030D-6E8A-4147-A177-3AD203B41FA5}">
                      <a16:colId xmlns:a16="http://schemas.microsoft.com/office/drawing/2014/main" val="1567918761"/>
                    </a:ext>
                  </a:extLst>
                </a:gridCol>
                <a:gridCol w="914400">
                  <a:extLst>
                    <a:ext uri="{9D8B030D-6E8A-4147-A177-3AD203B41FA5}">
                      <a16:colId xmlns:a16="http://schemas.microsoft.com/office/drawing/2014/main" val="264726366"/>
                    </a:ext>
                  </a:extLst>
                </a:gridCol>
                <a:gridCol w="996779">
                  <a:extLst>
                    <a:ext uri="{9D8B030D-6E8A-4147-A177-3AD203B41FA5}">
                      <a16:colId xmlns:a16="http://schemas.microsoft.com/office/drawing/2014/main" val="1999545704"/>
                    </a:ext>
                  </a:extLst>
                </a:gridCol>
                <a:gridCol w="1139633">
                  <a:extLst>
                    <a:ext uri="{9D8B030D-6E8A-4147-A177-3AD203B41FA5}">
                      <a16:colId xmlns:a16="http://schemas.microsoft.com/office/drawing/2014/main" val="617617467"/>
                    </a:ext>
                  </a:extLst>
                </a:gridCol>
              </a:tblGrid>
              <a:tr h="69215">
                <a:tc gridSpan="4">
                  <a:txBody>
                    <a:bodyPr/>
                    <a:lstStyle/>
                    <a:p>
                      <a:pPr algn="l"/>
                      <a:r>
                        <a:rPr lang="en-US" sz="1000" dirty="0">
                          <a:latin typeface="Century Gothic" panose="020B0502020202020204" pitchFamily="34" charset="0"/>
                        </a:rPr>
                        <a:t>Chemical Composition:</a:t>
                      </a:r>
                    </a:p>
                  </a:txBody>
                  <a:tcPr marL="38127" marR="38127" marT="19062" marB="19062" anchor="ctr"/>
                </a:tc>
                <a:tc hMerge="1">
                  <a:txBody>
                    <a:bodyPr/>
                    <a:lstStyle/>
                    <a:p>
                      <a:pPr algn="ctr"/>
                      <a:endParaRPr lang="en-US" sz="1000" dirty="0">
                        <a:latin typeface="Century Gothic" panose="020B0502020202020204" pitchFamily="34" charset="0"/>
                      </a:endParaRPr>
                    </a:p>
                  </a:txBody>
                  <a:tcPr marL="38127" marR="38127" marT="19062" marB="19062" anchor="ctr"/>
                </a:tc>
                <a:tc hMerge="1">
                  <a:txBody>
                    <a:bodyPr/>
                    <a:lstStyle/>
                    <a:p>
                      <a:pPr algn="ctr"/>
                      <a:endParaRPr lang="en-US" sz="1000" dirty="0">
                        <a:latin typeface="Century Gothic" panose="020B0502020202020204" pitchFamily="34" charset="0"/>
                      </a:endParaRPr>
                    </a:p>
                  </a:txBody>
                  <a:tcPr marL="38127" marR="38127" marT="19062" marB="19062" anchor="ctr"/>
                </a:tc>
                <a:tc hMerge="1">
                  <a:txBody>
                    <a:bodyPr/>
                    <a:lstStyle/>
                    <a:p>
                      <a:pPr algn="ctr"/>
                      <a:endParaRPr lang="en-US" sz="1000" dirty="0">
                        <a:latin typeface="Century Gothic" panose="020B0502020202020204" pitchFamily="34" charset="0"/>
                      </a:endParaRPr>
                    </a:p>
                  </a:txBody>
                  <a:tcPr marL="38127" marR="38127" marT="19062" marB="19062" anchor="ctr"/>
                </a:tc>
                <a:extLst>
                  <a:ext uri="{0D108BD9-81ED-4DB2-BD59-A6C34878D82A}">
                    <a16:rowId xmlns:a16="http://schemas.microsoft.com/office/drawing/2014/main" val="1470609185"/>
                  </a:ext>
                </a:extLst>
              </a:tr>
              <a:tr h="162015">
                <a:tc>
                  <a:txBody>
                    <a:bodyPr/>
                    <a:lstStyle/>
                    <a:p>
                      <a:pPr algn="l" rtl="1"/>
                      <a:r>
                        <a:rPr lang="en-US" sz="1000" b="1" kern="1200" dirty="0">
                          <a:solidFill>
                            <a:schemeClr val="tx1"/>
                          </a:solidFill>
                          <a:effectLst/>
                          <a:latin typeface="Century Gothic" panose="020B0502020202020204" pitchFamily="34" charset="0"/>
                        </a:rPr>
                        <a:t>N:</a:t>
                      </a:r>
                      <a:endParaRPr lang="en-US" sz="1000" b="1" kern="1200" dirty="0">
                        <a:solidFill>
                          <a:schemeClr val="tx1"/>
                        </a:solidFill>
                        <a:effectLst/>
                        <a:latin typeface="Century Gothic" panose="020B0502020202020204" pitchFamily="34" charset="0"/>
                        <a:ea typeface="+mn-ea"/>
                        <a:cs typeface="+mn-cs"/>
                      </a:endParaRPr>
                    </a:p>
                  </a:txBody>
                  <a:tcPr marL="38127" marR="38127" marT="19062" marB="19062" anchor="ctr"/>
                </a:tc>
                <a:tc>
                  <a:txBody>
                    <a:bodyPr/>
                    <a:lstStyle/>
                    <a:p>
                      <a:pPr algn="ctr"/>
                      <a:r>
                        <a:rPr lang="en-US" sz="1000" dirty="0">
                          <a:latin typeface="Century Gothic" panose="020B0502020202020204" pitchFamily="34" charset="0"/>
                        </a:rPr>
                        <a:t>&lt;60 ppm</a:t>
                      </a:r>
                    </a:p>
                  </a:txBody>
                  <a:tcPr marL="38127" marR="38127" marT="19062" marB="19062" anchor="ctr"/>
                </a:tc>
                <a:tc>
                  <a:txBody>
                    <a:bodyPr/>
                    <a:lstStyle/>
                    <a:p>
                      <a:pPr algn="l"/>
                      <a:r>
                        <a:rPr lang="en-US" sz="1000" b="1" dirty="0">
                          <a:latin typeface="Century Gothic" panose="020B0502020202020204" pitchFamily="34" charset="0"/>
                        </a:rPr>
                        <a:t>S:</a:t>
                      </a:r>
                    </a:p>
                  </a:txBody>
                  <a:tcPr marL="38127" marR="38127" marT="19062" marB="19062" anchor="ctr"/>
                </a:tc>
                <a:tc>
                  <a:txBody>
                    <a:bodyPr/>
                    <a:lstStyle/>
                    <a:p>
                      <a:pPr algn="ctr"/>
                      <a:r>
                        <a:rPr lang="en-US" sz="1000" dirty="0">
                          <a:latin typeface="Century Gothic" panose="020B0502020202020204" pitchFamily="34" charset="0"/>
                        </a:rPr>
                        <a:t>0.021%</a:t>
                      </a:r>
                    </a:p>
                  </a:txBody>
                  <a:tcPr marL="38127" marR="38127" marT="19062" marB="19062" anchor="ctr"/>
                </a:tc>
                <a:extLst>
                  <a:ext uri="{0D108BD9-81ED-4DB2-BD59-A6C34878D82A}">
                    <a16:rowId xmlns:a16="http://schemas.microsoft.com/office/drawing/2014/main" val="165948648"/>
                  </a:ext>
                </a:extLst>
              </a:tr>
              <a:tr h="0">
                <a:tc>
                  <a:txBody>
                    <a:bodyPr/>
                    <a:lstStyle/>
                    <a:p>
                      <a:pPr algn="l" rtl="1"/>
                      <a:r>
                        <a:rPr lang="en-US" sz="1000" b="1" kern="1200" dirty="0">
                          <a:solidFill>
                            <a:schemeClr val="tx1"/>
                          </a:solidFill>
                          <a:effectLst/>
                          <a:latin typeface="Century Gothic" panose="020B0502020202020204" pitchFamily="34" charset="0"/>
                        </a:rPr>
                        <a:t>Cr:</a:t>
                      </a:r>
                      <a:endParaRPr lang="en-US" sz="1000" b="1" kern="1200" dirty="0">
                        <a:solidFill>
                          <a:schemeClr val="tx1"/>
                        </a:solidFill>
                        <a:effectLst/>
                        <a:latin typeface="Century Gothic" panose="020B0502020202020204" pitchFamily="34" charset="0"/>
                        <a:ea typeface="+mn-ea"/>
                        <a:cs typeface="+mn-cs"/>
                      </a:endParaRPr>
                    </a:p>
                  </a:txBody>
                  <a:tcPr marL="38127" marR="38127" marT="19062" marB="19062" anchor="ctr"/>
                </a:tc>
                <a:tc>
                  <a:txBody>
                    <a:bodyPr/>
                    <a:lstStyle/>
                    <a:p>
                      <a:pPr algn="ctr"/>
                      <a:r>
                        <a:rPr lang="en-US" sz="1000" dirty="0">
                          <a:latin typeface="Century Gothic" panose="020B0502020202020204" pitchFamily="34" charset="0"/>
                        </a:rPr>
                        <a:t>0.01%</a:t>
                      </a:r>
                    </a:p>
                  </a:txBody>
                  <a:tcPr marL="38127" marR="38127" marT="19062" marB="19062" anchor="ctr"/>
                </a:tc>
                <a:tc>
                  <a:txBody>
                    <a:bodyPr/>
                    <a:lstStyle/>
                    <a:p>
                      <a:pPr algn="l"/>
                      <a:r>
                        <a:rPr lang="en-US" sz="1000" b="1" dirty="0">
                          <a:latin typeface="Century Gothic" panose="020B0502020202020204" pitchFamily="34" charset="0"/>
                        </a:rPr>
                        <a:t>P:</a:t>
                      </a:r>
                    </a:p>
                  </a:txBody>
                  <a:tcPr marL="38127" marR="38127" marT="19062" marB="19062" anchor="ctr"/>
                </a:tc>
                <a:tc>
                  <a:txBody>
                    <a:bodyPr/>
                    <a:lstStyle/>
                    <a:p>
                      <a:pPr algn="ctr"/>
                      <a:r>
                        <a:rPr lang="en-US" sz="1000" dirty="0">
                          <a:latin typeface="Century Gothic" panose="020B0502020202020204" pitchFamily="34" charset="0"/>
                        </a:rPr>
                        <a:t>0.008%</a:t>
                      </a:r>
                    </a:p>
                  </a:txBody>
                  <a:tcPr marL="38127" marR="38127" marT="19062" marB="19062" anchor="ctr"/>
                </a:tc>
                <a:extLst>
                  <a:ext uri="{0D108BD9-81ED-4DB2-BD59-A6C34878D82A}">
                    <a16:rowId xmlns:a16="http://schemas.microsoft.com/office/drawing/2014/main" val="4149278881"/>
                  </a:ext>
                </a:extLst>
              </a:tr>
              <a:tr h="162015">
                <a:tc>
                  <a:txBody>
                    <a:bodyPr/>
                    <a:lstStyle/>
                    <a:p>
                      <a:pPr algn="l" rtl="1"/>
                      <a:r>
                        <a:rPr lang="en-US" sz="1000" b="1" kern="1200" dirty="0">
                          <a:solidFill>
                            <a:schemeClr val="tx1"/>
                          </a:solidFill>
                          <a:effectLst/>
                          <a:latin typeface="Century Gothic" panose="020B0502020202020204" pitchFamily="34" charset="0"/>
                        </a:rPr>
                        <a:t>Ni:</a:t>
                      </a:r>
                      <a:endParaRPr lang="en-US" sz="1000" b="1" kern="1200" dirty="0">
                        <a:solidFill>
                          <a:schemeClr val="tx1"/>
                        </a:solidFill>
                        <a:effectLst/>
                        <a:latin typeface="Century Gothic" panose="020B0502020202020204" pitchFamily="34" charset="0"/>
                        <a:ea typeface="+mn-ea"/>
                        <a:cs typeface="+mn-cs"/>
                      </a:endParaRPr>
                    </a:p>
                  </a:txBody>
                  <a:tcPr marL="38127" marR="38127" marT="19062" marB="19062" anchor="ctr"/>
                </a:tc>
                <a:tc>
                  <a:txBody>
                    <a:bodyPr/>
                    <a:lstStyle/>
                    <a:p>
                      <a:pPr algn="ctr"/>
                      <a:r>
                        <a:rPr lang="en-US" sz="1000" dirty="0">
                          <a:latin typeface="Century Gothic" panose="020B0502020202020204" pitchFamily="34" charset="0"/>
                        </a:rPr>
                        <a:t>0.008%</a:t>
                      </a:r>
                    </a:p>
                  </a:txBody>
                  <a:tcPr marL="38127" marR="38127" marT="19062" marB="19062" anchor="ctr"/>
                </a:tc>
                <a:tc>
                  <a:txBody>
                    <a:bodyPr/>
                    <a:lstStyle/>
                    <a:p>
                      <a:pPr algn="l"/>
                      <a:r>
                        <a:rPr lang="en-US" sz="1000" b="1" dirty="0">
                          <a:latin typeface="Century Gothic" panose="020B0502020202020204" pitchFamily="34" charset="0"/>
                        </a:rPr>
                        <a:t>Si:</a:t>
                      </a:r>
                    </a:p>
                  </a:txBody>
                  <a:tcPr marL="38127" marR="38127" marT="19062" marB="19062" anchor="ctr"/>
                </a:tc>
                <a:tc>
                  <a:txBody>
                    <a:bodyPr/>
                    <a:lstStyle/>
                    <a:p>
                      <a:pPr algn="ctr"/>
                      <a:r>
                        <a:rPr lang="en-US" sz="1000" dirty="0">
                          <a:latin typeface="Century Gothic" panose="020B0502020202020204" pitchFamily="34" charset="0"/>
                        </a:rPr>
                        <a:t>0.21%</a:t>
                      </a:r>
                    </a:p>
                  </a:txBody>
                  <a:tcPr marL="38127" marR="38127" marT="19062" marB="19062" anchor="ctr"/>
                </a:tc>
                <a:extLst>
                  <a:ext uri="{0D108BD9-81ED-4DB2-BD59-A6C34878D82A}">
                    <a16:rowId xmlns:a16="http://schemas.microsoft.com/office/drawing/2014/main" val="623737123"/>
                  </a:ext>
                </a:extLst>
              </a:tr>
              <a:tr h="162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Century Gothic" panose="020B0502020202020204" pitchFamily="34" charset="0"/>
                        </a:rPr>
                        <a:t>Cu:</a:t>
                      </a:r>
                      <a:endParaRPr lang="en-US" sz="1000" b="1" kern="1200" dirty="0">
                        <a:solidFill>
                          <a:schemeClr val="tx1"/>
                        </a:solidFill>
                        <a:effectLst/>
                        <a:latin typeface="Century Gothic" panose="020B0502020202020204" pitchFamily="34" charset="0"/>
                        <a:ea typeface="+mn-ea"/>
                        <a:cs typeface="+mn-cs"/>
                      </a:endParaRPr>
                    </a:p>
                  </a:txBody>
                  <a:tcPr marL="38127" marR="38127" marT="19062" marB="19062" anchor="ctr"/>
                </a:tc>
                <a:tc>
                  <a:txBody>
                    <a:bodyPr/>
                    <a:lstStyle/>
                    <a:p>
                      <a:pPr algn="ctr"/>
                      <a:r>
                        <a:rPr lang="en-US" sz="1000" dirty="0">
                          <a:latin typeface="Century Gothic" panose="020B0502020202020204" pitchFamily="34" charset="0"/>
                        </a:rPr>
                        <a:t>0.007%</a:t>
                      </a:r>
                    </a:p>
                  </a:txBody>
                  <a:tcPr marL="38127" marR="38127" marT="19062" marB="19062" anchor="ctr"/>
                </a:tc>
                <a:tc>
                  <a:txBody>
                    <a:bodyPr/>
                    <a:lstStyle/>
                    <a:p>
                      <a:pPr algn="l"/>
                      <a:r>
                        <a:rPr lang="en-US" sz="1000" b="1" dirty="0">
                          <a:latin typeface="Century Gothic" panose="020B0502020202020204" pitchFamily="34" charset="0"/>
                        </a:rPr>
                        <a:t>Mn</a:t>
                      </a:r>
                    </a:p>
                  </a:txBody>
                  <a:tcPr marL="38127" marR="38127" marT="19062" marB="19062" anchor="ctr"/>
                </a:tc>
                <a:tc>
                  <a:txBody>
                    <a:bodyPr/>
                    <a:lstStyle/>
                    <a:p>
                      <a:pPr algn="ctr"/>
                      <a:r>
                        <a:rPr lang="en-US" sz="1000" dirty="0">
                          <a:latin typeface="Century Gothic" panose="020B0502020202020204" pitchFamily="34" charset="0"/>
                        </a:rPr>
                        <a:t>0.67%</a:t>
                      </a:r>
                    </a:p>
                  </a:txBody>
                  <a:tcPr marL="38127" marR="38127" marT="19062" marB="19062" anchor="ctr"/>
                </a:tc>
                <a:extLst>
                  <a:ext uri="{0D108BD9-81ED-4DB2-BD59-A6C34878D82A}">
                    <a16:rowId xmlns:a16="http://schemas.microsoft.com/office/drawing/2014/main" val="3818172847"/>
                  </a:ext>
                </a:extLst>
              </a:tr>
              <a:tr h="82232">
                <a:tc>
                  <a:txBody>
                    <a:bodyPr/>
                    <a:lstStyle/>
                    <a:p>
                      <a:pPr algn="l" rtl="1"/>
                      <a:r>
                        <a:rPr lang="en-US" sz="1000" b="1" kern="1200" dirty="0">
                          <a:solidFill>
                            <a:schemeClr val="tx1"/>
                          </a:solidFill>
                          <a:effectLst/>
                          <a:latin typeface="Century Gothic" panose="020B0502020202020204" pitchFamily="34" charset="0"/>
                        </a:rPr>
                        <a:t>C.E:</a:t>
                      </a:r>
                      <a:endParaRPr lang="en-US" sz="1000" b="1" kern="1200" dirty="0">
                        <a:solidFill>
                          <a:schemeClr val="tx1"/>
                        </a:solidFill>
                        <a:effectLst/>
                        <a:latin typeface="Century Gothic" panose="020B0502020202020204" pitchFamily="34" charset="0"/>
                        <a:ea typeface="+mn-ea"/>
                        <a:cs typeface="+mn-cs"/>
                      </a:endParaRPr>
                    </a:p>
                  </a:txBody>
                  <a:tcPr marL="38127" marR="38127" marT="19062" marB="19062" anchor="ctr"/>
                </a:tc>
                <a:tc>
                  <a:txBody>
                    <a:bodyPr/>
                    <a:lstStyle/>
                    <a:p>
                      <a:pPr algn="ctr"/>
                      <a:r>
                        <a:rPr lang="en-US" sz="1000" dirty="0">
                          <a:latin typeface="Century Gothic" panose="020B0502020202020204" pitchFamily="34" charset="0"/>
                        </a:rPr>
                        <a:t>0.36%</a:t>
                      </a:r>
                    </a:p>
                  </a:txBody>
                  <a:tcPr marL="38127" marR="38127" marT="19062" marB="19062" anchor="ctr"/>
                </a:tc>
                <a:tc>
                  <a:txBody>
                    <a:bodyPr/>
                    <a:lstStyle/>
                    <a:p>
                      <a:pPr algn="l"/>
                      <a:r>
                        <a:rPr lang="en-US" sz="1000" b="1" dirty="0">
                          <a:latin typeface="Century Gothic" panose="020B0502020202020204" pitchFamily="34" charset="0"/>
                        </a:rPr>
                        <a:t>C:</a:t>
                      </a:r>
                    </a:p>
                  </a:txBody>
                  <a:tcPr marL="38127" marR="38127" marT="19062" marB="19062" anchor="ctr"/>
                </a:tc>
                <a:tc>
                  <a:txBody>
                    <a:bodyPr/>
                    <a:lstStyle/>
                    <a:p>
                      <a:pPr algn="ctr"/>
                      <a:r>
                        <a:rPr lang="en-US" sz="1000" dirty="0">
                          <a:latin typeface="Century Gothic" panose="020B0502020202020204" pitchFamily="34" charset="0"/>
                        </a:rPr>
                        <a:t>0.26%</a:t>
                      </a:r>
                    </a:p>
                  </a:txBody>
                  <a:tcPr marL="38127" marR="38127" marT="19062" marB="19062" anchor="ctr"/>
                </a:tc>
                <a:extLst>
                  <a:ext uri="{0D108BD9-81ED-4DB2-BD59-A6C34878D82A}">
                    <a16:rowId xmlns:a16="http://schemas.microsoft.com/office/drawing/2014/main" val="1126341434"/>
                  </a:ext>
                </a:extLst>
              </a:tr>
              <a:tr h="84113">
                <a:tc>
                  <a:txBody>
                    <a:bodyPr/>
                    <a:lstStyle/>
                    <a:p>
                      <a:pPr algn="l" rtl="1"/>
                      <a:r>
                        <a:rPr lang="en-US" sz="1000" b="1" kern="1200" dirty="0">
                          <a:solidFill>
                            <a:schemeClr val="tx1"/>
                          </a:solidFill>
                          <a:effectLst/>
                          <a:latin typeface="Century Gothic" panose="020B0502020202020204" pitchFamily="34" charset="0"/>
                          <a:ea typeface="+mn-ea"/>
                          <a:cs typeface="+mn-cs"/>
                        </a:rPr>
                        <a:t>Size:</a:t>
                      </a:r>
                    </a:p>
                  </a:txBody>
                  <a:tcPr marL="38127" marR="38127" marT="19062" marB="19062" anchor="ctr"/>
                </a:tc>
                <a:tc gridSpan="3">
                  <a:txBody>
                    <a:bodyPr/>
                    <a:lstStyle/>
                    <a:p>
                      <a:pPr algn="ctr"/>
                      <a:r>
                        <a:rPr lang="en-US" sz="1000" dirty="0">
                          <a:latin typeface="Century Gothic" panose="020B0502020202020204" pitchFamily="34" charset="0"/>
                        </a:rPr>
                        <a:t>130 * 130 (mm*mm)</a:t>
                      </a:r>
                    </a:p>
                  </a:txBody>
                  <a:tcPr marL="38127" marR="38127" marT="19062" marB="19062" anchor="ctr"/>
                </a:tc>
                <a:tc hMerge="1">
                  <a:txBody>
                    <a:bodyPr/>
                    <a:lstStyle/>
                    <a:p>
                      <a:pPr algn="ctr"/>
                      <a:endParaRPr lang="en-US" sz="1000" dirty="0">
                        <a:latin typeface="Century Gothic" panose="020B0502020202020204" pitchFamily="34" charset="0"/>
                      </a:endParaRPr>
                    </a:p>
                  </a:txBody>
                  <a:tcPr marL="38127" marR="38127" marT="19062" marB="19062" anchor="ctr"/>
                </a:tc>
                <a:tc hMerge="1">
                  <a:txBody>
                    <a:bodyPr/>
                    <a:lstStyle/>
                    <a:p>
                      <a:pPr algn="ctr"/>
                      <a:endParaRPr lang="en-US" sz="1000" dirty="0">
                        <a:latin typeface="Century Gothic" panose="020B0502020202020204" pitchFamily="34" charset="0"/>
                      </a:endParaRPr>
                    </a:p>
                  </a:txBody>
                  <a:tcPr marL="38127" marR="38127" marT="19062" marB="19062" anchor="ctr"/>
                </a:tc>
                <a:extLst>
                  <a:ext uri="{0D108BD9-81ED-4DB2-BD59-A6C34878D82A}">
                    <a16:rowId xmlns:a16="http://schemas.microsoft.com/office/drawing/2014/main" val="663526893"/>
                  </a:ext>
                </a:extLst>
              </a:tr>
              <a:tr h="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Century Gothic" panose="020B0502020202020204" pitchFamily="34" charset="0"/>
                          <a:ea typeface="+mn-ea"/>
                          <a:cs typeface="+mn-cs"/>
                        </a:rPr>
                        <a:t>Length:</a:t>
                      </a:r>
                    </a:p>
                  </a:txBody>
                  <a:tcPr marL="38127" marR="38127" marT="19062" marB="19062" anchor="ctr"/>
                </a:tc>
                <a:tc gridSpan="3">
                  <a:txBody>
                    <a:bodyPr/>
                    <a:lstStyle/>
                    <a:p>
                      <a:pPr algn="ctr"/>
                      <a:r>
                        <a:rPr lang="en-US" sz="1000" dirty="0">
                          <a:latin typeface="Century Gothic" panose="020B0502020202020204" pitchFamily="34" charset="0"/>
                        </a:rPr>
                        <a:t>12 M</a:t>
                      </a:r>
                    </a:p>
                  </a:txBody>
                  <a:tcPr marL="38127" marR="38127" marT="19062" marB="19062" anchor="ctr"/>
                </a:tc>
                <a:tc hMerge="1">
                  <a:txBody>
                    <a:bodyPr/>
                    <a:lstStyle/>
                    <a:p>
                      <a:pPr algn="ctr"/>
                      <a:endParaRPr lang="en-US" sz="1000" dirty="0">
                        <a:latin typeface="Century Gothic" panose="020B0502020202020204" pitchFamily="34" charset="0"/>
                      </a:endParaRPr>
                    </a:p>
                  </a:txBody>
                  <a:tcPr marL="38127" marR="38127" marT="19062" marB="19062" anchor="ctr"/>
                </a:tc>
                <a:tc hMerge="1">
                  <a:txBody>
                    <a:bodyPr/>
                    <a:lstStyle/>
                    <a:p>
                      <a:pPr algn="ctr"/>
                      <a:endParaRPr lang="en-US" sz="1000" dirty="0">
                        <a:latin typeface="Century Gothic" panose="020B0502020202020204" pitchFamily="34" charset="0"/>
                      </a:endParaRPr>
                    </a:p>
                  </a:txBody>
                  <a:tcPr marL="38127" marR="38127" marT="19062" marB="19062" anchor="ctr"/>
                </a:tc>
                <a:extLst>
                  <a:ext uri="{0D108BD9-81ED-4DB2-BD59-A6C34878D82A}">
                    <a16:rowId xmlns:a16="http://schemas.microsoft.com/office/drawing/2014/main" val="1292990114"/>
                  </a:ext>
                </a:extLst>
              </a:tr>
            </a:tbl>
          </a:graphicData>
        </a:graphic>
      </p:graphicFrame>
      <p:sp>
        <p:nvSpPr>
          <p:cNvPr id="19" name="TextBox 18">
            <a:extLst>
              <a:ext uri="{FF2B5EF4-FFF2-40B4-BE49-F238E27FC236}">
                <a16:creationId xmlns:a16="http://schemas.microsoft.com/office/drawing/2014/main" id="{4C58E559-245B-3018-C0BE-0E84705394D5}"/>
              </a:ext>
            </a:extLst>
          </p:cNvPr>
          <p:cNvSpPr txBox="1"/>
          <p:nvPr/>
        </p:nvSpPr>
        <p:spPr>
          <a:xfrm>
            <a:off x="5991833" y="6152065"/>
            <a:ext cx="2929007" cy="246221"/>
          </a:xfrm>
          <a:prstGeom prst="rect">
            <a:avLst/>
          </a:prstGeom>
          <a:noFill/>
        </p:spPr>
        <p:txBody>
          <a:bodyPr wrap="none" rtlCol="0">
            <a:spAutoFit/>
          </a:bodyPr>
          <a:lstStyle/>
          <a:p>
            <a:r>
              <a:rPr lang="en-US" sz="1000" b="1" dirty="0">
                <a:latin typeface="Century Gothic" panose="020B0502020202020204" pitchFamily="34" charset="0"/>
              </a:rPr>
              <a:t>Monthly Supply Capacity: up to 10,000 MT/M</a:t>
            </a:r>
          </a:p>
        </p:txBody>
      </p:sp>
    </p:spTree>
    <p:extLst>
      <p:ext uri="{BB962C8B-B14F-4D97-AF65-F5344CB8AC3E}">
        <p14:creationId xmlns:p14="http://schemas.microsoft.com/office/powerpoint/2010/main" val="224302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4CF1244B-738C-F0E3-2FEC-E66150712192}"/>
            </a:ext>
          </a:extLst>
        </p:cNvPr>
        <p:cNvGrpSpPr/>
        <p:nvPr/>
      </p:nvGrpSpPr>
      <p:grpSpPr>
        <a:xfrm>
          <a:off x="0" y="0"/>
          <a:ext cx="0" cy="0"/>
          <a:chOff x="0" y="0"/>
          <a:chExt cx="0" cy="0"/>
        </a:xfrm>
      </p:grpSpPr>
      <p:sp>
        <p:nvSpPr>
          <p:cNvPr id="7" name="Rounded Rectangle 28">
            <a:extLst>
              <a:ext uri="{FF2B5EF4-FFF2-40B4-BE49-F238E27FC236}">
                <a16:creationId xmlns:a16="http://schemas.microsoft.com/office/drawing/2014/main" id="{7967C563-F9D0-13C3-FA3E-1465204BCD10}"/>
              </a:ext>
            </a:extLst>
          </p:cNvPr>
          <p:cNvSpPr/>
          <p:nvPr/>
        </p:nvSpPr>
        <p:spPr>
          <a:xfrm>
            <a:off x="1" y="3305500"/>
            <a:ext cx="11268074" cy="3552500"/>
          </a:xfrm>
          <a:prstGeom prst="roundRect">
            <a:avLst/>
          </a:prstGeom>
          <a:solidFill>
            <a:schemeClr val="tx1">
              <a:lumMod val="95000"/>
            </a:schemeClr>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b="1" dirty="0"/>
          </a:p>
        </p:txBody>
      </p:sp>
      <p:sp>
        <p:nvSpPr>
          <p:cNvPr id="43" name="Rectangle 42">
            <a:extLst>
              <a:ext uri="{FF2B5EF4-FFF2-40B4-BE49-F238E27FC236}">
                <a16:creationId xmlns:a16="http://schemas.microsoft.com/office/drawing/2014/main" id="{1FFE061C-C52C-807F-29B4-61CE77493EA7}"/>
              </a:ext>
            </a:extLst>
          </p:cNvPr>
          <p:cNvSpPr/>
          <p:nvPr/>
        </p:nvSpPr>
        <p:spPr>
          <a:xfrm>
            <a:off x="6885845" y="2349302"/>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lowchart: Document 4">
            <a:extLst>
              <a:ext uri="{FF2B5EF4-FFF2-40B4-BE49-F238E27FC236}">
                <a16:creationId xmlns:a16="http://schemas.microsoft.com/office/drawing/2014/main" id="{37CBCF3F-E6DA-D820-C83E-552A96CBF22C}"/>
              </a:ext>
            </a:extLst>
          </p:cNvPr>
          <p:cNvSpPr/>
          <p:nvPr/>
        </p:nvSpPr>
        <p:spPr>
          <a:xfrm rot="5400000">
            <a:off x="8107404" y="2878911"/>
            <a:ext cx="7002532" cy="1203302"/>
          </a:xfrm>
          <a:prstGeom prst="flowChartDocumen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lowchart: Document 10">
            <a:extLst>
              <a:ext uri="{FF2B5EF4-FFF2-40B4-BE49-F238E27FC236}">
                <a16:creationId xmlns:a16="http://schemas.microsoft.com/office/drawing/2014/main" id="{A5E94318-240C-67EB-F279-23C41D0091F5}"/>
              </a:ext>
            </a:extLst>
          </p:cNvPr>
          <p:cNvSpPr/>
          <p:nvPr/>
        </p:nvSpPr>
        <p:spPr>
          <a:xfrm rot="5400000">
            <a:off x="8191279" y="28693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ocument 11">
            <a:extLst>
              <a:ext uri="{FF2B5EF4-FFF2-40B4-BE49-F238E27FC236}">
                <a16:creationId xmlns:a16="http://schemas.microsoft.com/office/drawing/2014/main" id="{8ECCA30B-B62C-B17D-CDEF-0A4E4B08DFE4}"/>
              </a:ext>
            </a:extLst>
          </p:cNvPr>
          <p:cNvSpPr/>
          <p:nvPr/>
        </p:nvSpPr>
        <p:spPr>
          <a:xfrm rot="5400000">
            <a:off x="8310444" y="2864786"/>
            <a:ext cx="7002532" cy="1203302"/>
          </a:xfrm>
          <a:prstGeom prst="flowChartDocumen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ocument 12">
            <a:extLst>
              <a:ext uri="{FF2B5EF4-FFF2-40B4-BE49-F238E27FC236}">
                <a16:creationId xmlns:a16="http://schemas.microsoft.com/office/drawing/2014/main" id="{181189F6-A053-A191-F9DE-B55C22ADBE40}"/>
              </a:ext>
            </a:extLst>
          </p:cNvPr>
          <p:cNvSpPr/>
          <p:nvPr/>
        </p:nvSpPr>
        <p:spPr>
          <a:xfrm rot="5400000">
            <a:off x="8434686" y="28647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93653E66-2012-B616-A979-52A5B2D695B9}"/>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12431B28-7089-EBB6-8911-B574D24326C4}"/>
              </a:ext>
            </a:extLst>
          </p:cNvPr>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7BCA4A47-84F5-F0CB-B44A-7802A2E5E515}"/>
              </a:ext>
            </a:extLst>
          </p:cNvPr>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BA7FDC98-F91D-7C26-4B91-C041C9D1046A}"/>
              </a:ext>
            </a:extLst>
          </p:cNvPr>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B9B8A3A2-9D5C-5BB0-0474-0795AE98B371}"/>
              </a:ext>
            </a:extLst>
          </p:cNvPr>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E5BB4E6-EAE6-5D72-0FBB-6FBC041C1592}"/>
              </a:ext>
            </a:extLst>
          </p:cNvPr>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1332A99-DEE4-D53C-8700-92133F2FD1FF}"/>
              </a:ext>
            </a:extLst>
          </p:cNvPr>
          <p:cNvSpPr/>
          <p:nvPr/>
        </p:nvSpPr>
        <p:spPr>
          <a:xfrm>
            <a:off x="-36718" y="-104005"/>
            <a:ext cx="1729507" cy="1803943"/>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21F07CE9-56DE-F507-1BF3-E3E4490D80E5}"/>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AFCAE42C-6974-5563-7590-23F6EDC50665}"/>
              </a:ext>
            </a:extLst>
          </p:cNvPr>
          <p:cNvSpPr txBox="1"/>
          <p:nvPr/>
        </p:nvSpPr>
        <p:spPr>
          <a:xfrm>
            <a:off x="2405379" y="597008"/>
            <a:ext cx="7455477" cy="830997"/>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effectLst>
                  <a:glow rad="228600">
                    <a:schemeClr val="accent6">
                      <a:satMod val="175000"/>
                      <a:alpha val="40000"/>
                    </a:schemeClr>
                  </a:glow>
                </a:effectLst>
                <a:latin typeface="Century Gothic" panose="020B0502020202020204" pitchFamily="34" charset="0"/>
              </a:rPr>
              <a:t>Quality Assurance:</a:t>
            </a:r>
            <a:endParaRPr lang="fa-IR" sz="4800" b="1" dirty="0">
              <a:ln/>
              <a:effectLst>
                <a:glow rad="228600">
                  <a:schemeClr val="accent6">
                    <a:satMod val="175000"/>
                    <a:alpha val="40000"/>
                  </a:schemeClr>
                </a:glow>
              </a:effectLst>
              <a:latin typeface="Century Gothic" panose="020B0502020202020204" pitchFamily="34" charset="0"/>
            </a:endParaRPr>
          </a:p>
        </p:txBody>
      </p:sp>
      <p:sp>
        <p:nvSpPr>
          <p:cNvPr id="42" name="Diamond 41">
            <a:extLst>
              <a:ext uri="{FF2B5EF4-FFF2-40B4-BE49-F238E27FC236}">
                <a16:creationId xmlns:a16="http://schemas.microsoft.com/office/drawing/2014/main" id="{34E64AC7-C2D2-7BE3-E8C6-F3F77E12A647}"/>
              </a:ext>
            </a:extLst>
          </p:cNvPr>
          <p:cNvSpPr/>
          <p:nvPr/>
        </p:nvSpPr>
        <p:spPr>
          <a:xfrm>
            <a:off x="5290749" y="1539063"/>
            <a:ext cx="1692000" cy="1692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Diamond 43">
            <a:extLst>
              <a:ext uri="{FF2B5EF4-FFF2-40B4-BE49-F238E27FC236}">
                <a16:creationId xmlns:a16="http://schemas.microsoft.com/office/drawing/2014/main" id="{2AF3AAE0-4365-6769-D92A-860B473A58F7}"/>
              </a:ext>
            </a:extLst>
          </p:cNvPr>
          <p:cNvSpPr/>
          <p:nvPr/>
        </p:nvSpPr>
        <p:spPr>
          <a:xfrm>
            <a:off x="5349146" y="1585870"/>
            <a:ext cx="1584000" cy="1584000"/>
          </a:xfrm>
          <a:prstGeom prst="diamond">
            <a:avLst/>
          </a:prstGeom>
          <a:solidFill>
            <a:schemeClr val="tx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Diamond 44">
            <a:extLst>
              <a:ext uri="{FF2B5EF4-FFF2-40B4-BE49-F238E27FC236}">
                <a16:creationId xmlns:a16="http://schemas.microsoft.com/office/drawing/2014/main" id="{FDEA46B1-0C56-A1FB-CDFE-929EDA5EC6A3}"/>
              </a:ext>
            </a:extLst>
          </p:cNvPr>
          <p:cNvSpPr/>
          <p:nvPr/>
        </p:nvSpPr>
        <p:spPr>
          <a:xfrm>
            <a:off x="5399870" y="1637538"/>
            <a:ext cx="1476000" cy="1476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Diamond 45">
            <a:extLst>
              <a:ext uri="{FF2B5EF4-FFF2-40B4-BE49-F238E27FC236}">
                <a16:creationId xmlns:a16="http://schemas.microsoft.com/office/drawing/2014/main" id="{052129BE-86B6-9080-1849-48A72AA6E6EA}"/>
              </a:ext>
            </a:extLst>
          </p:cNvPr>
          <p:cNvSpPr/>
          <p:nvPr/>
        </p:nvSpPr>
        <p:spPr>
          <a:xfrm>
            <a:off x="5467118" y="1711975"/>
            <a:ext cx="1332000" cy="1332000"/>
          </a:xfrm>
          <a:prstGeom prst="diamond">
            <a:avLst/>
          </a:prstGeom>
          <a:solidFill>
            <a:schemeClr val="tx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Diamond 46">
            <a:extLst>
              <a:ext uri="{FF2B5EF4-FFF2-40B4-BE49-F238E27FC236}">
                <a16:creationId xmlns:a16="http://schemas.microsoft.com/office/drawing/2014/main" id="{D6B27B6D-CA78-568A-DEF5-2BD96F3260A6}"/>
              </a:ext>
            </a:extLst>
          </p:cNvPr>
          <p:cNvSpPr/>
          <p:nvPr/>
        </p:nvSpPr>
        <p:spPr>
          <a:xfrm>
            <a:off x="5521118" y="1749425"/>
            <a:ext cx="1224000" cy="1224000"/>
          </a:xfrm>
          <a:prstGeom prst="diamond">
            <a:avLst/>
          </a:prstGeom>
          <a:solidFill>
            <a:srgbClr val="DC6419"/>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Arc 47">
            <a:extLst>
              <a:ext uri="{FF2B5EF4-FFF2-40B4-BE49-F238E27FC236}">
                <a16:creationId xmlns:a16="http://schemas.microsoft.com/office/drawing/2014/main" id="{16F082F3-9C71-F898-5722-40ABCDD54E45}"/>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F2798FC5-B5F0-814D-F37B-C4235EE12684}"/>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50" name="Rectangle 49">
            <a:extLst>
              <a:ext uri="{FF2B5EF4-FFF2-40B4-BE49-F238E27FC236}">
                <a16:creationId xmlns:a16="http://schemas.microsoft.com/office/drawing/2014/main" id="{A06B054D-1943-4DFA-8725-4B7B3A386D52}"/>
              </a:ext>
            </a:extLst>
          </p:cNvPr>
          <p:cNvSpPr/>
          <p:nvPr/>
        </p:nvSpPr>
        <p:spPr>
          <a:xfrm>
            <a:off x="0" y="2361425"/>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TextBox 9">
            <a:extLst>
              <a:ext uri="{FF2B5EF4-FFF2-40B4-BE49-F238E27FC236}">
                <a16:creationId xmlns:a16="http://schemas.microsoft.com/office/drawing/2014/main" id="{CD462507-9D6F-5C22-839C-1E7E6811B8AB}"/>
              </a:ext>
            </a:extLst>
          </p:cNvPr>
          <p:cNvSpPr txBox="1"/>
          <p:nvPr/>
        </p:nvSpPr>
        <p:spPr>
          <a:xfrm>
            <a:off x="470166" y="3911286"/>
            <a:ext cx="10101904" cy="2154436"/>
          </a:xfrm>
          <a:prstGeom prst="rect">
            <a:avLst/>
          </a:prstGeom>
          <a:noFill/>
        </p:spPr>
        <p:txBody>
          <a:bodyPr wrap="square" rtlCol="1">
            <a:spAutoFit/>
          </a:bodyPr>
          <a:lstStyle/>
          <a:p>
            <a:r>
              <a:rPr lang="en-US" dirty="0">
                <a:latin typeface="Century Gothic" panose="020B0502020202020204" pitchFamily="34" charset="0"/>
              </a:rPr>
              <a:t>To guarantee product consistency and customer satisfaction, our quality management system includes:</a:t>
            </a:r>
          </a:p>
          <a:p>
            <a:endParaRPr lang="en-US" dirty="0">
              <a:latin typeface="Century Gothic" panose="020B0502020202020204" pitchFamily="34" charset="0"/>
            </a:endParaRPr>
          </a:p>
          <a:p>
            <a:pPr marL="285750" lvl="0" indent="-285750">
              <a:buFont typeface="Arial" panose="020B0604020202020204" pitchFamily="34" charset="0"/>
              <a:buChar char="•"/>
            </a:pPr>
            <a:r>
              <a:rPr lang="en-US" sz="1600" dirty="0">
                <a:latin typeface="Century Gothic" panose="020B0502020202020204" pitchFamily="34" charset="0"/>
              </a:rPr>
              <a:t>In-house sampling and laboratory testing.</a:t>
            </a:r>
          </a:p>
          <a:p>
            <a:pPr marL="285750" lvl="0" indent="-285750">
              <a:buFont typeface="Arial" panose="020B0604020202020204" pitchFamily="34" charset="0"/>
              <a:buChar char="•"/>
            </a:pPr>
            <a:r>
              <a:rPr lang="en-US" sz="1600" dirty="0">
                <a:latin typeface="Century Gothic" panose="020B0502020202020204" pitchFamily="34" charset="0"/>
              </a:rPr>
              <a:t>Strict adherence to customer specifications.</a:t>
            </a:r>
          </a:p>
          <a:p>
            <a:pPr marL="285750" lvl="0" indent="-285750">
              <a:buFont typeface="Arial" panose="020B0604020202020204" pitchFamily="34" charset="0"/>
              <a:buChar char="•"/>
            </a:pPr>
            <a:r>
              <a:rPr lang="en-US" sz="1600" dirty="0">
                <a:latin typeface="Century Gothic" panose="020B0502020202020204" pitchFamily="34" charset="0"/>
              </a:rPr>
              <a:t>Batch-by-batch inspection and certification.</a:t>
            </a:r>
          </a:p>
          <a:p>
            <a:pPr marL="285750" lvl="0" indent="-285750">
              <a:buFont typeface="Arial" panose="020B0604020202020204" pitchFamily="34" charset="0"/>
              <a:buChar char="•"/>
            </a:pPr>
            <a:r>
              <a:rPr lang="en-US" sz="1600" dirty="0">
                <a:latin typeface="Century Gothic" panose="020B0502020202020204" pitchFamily="34" charset="0"/>
              </a:rPr>
              <a:t>Continuous monitoring of moisture, purity, chemical composition and particle size distribution.</a:t>
            </a:r>
          </a:p>
          <a:p>
            <a:pPr marL="285750" lvl="0" indent="-285750">
              <a:buFont typeface="Arial" panose="020B0604020202020204" pitchFamily="34" charset="0"/>
              <a:buChar char="•"/>
            </a:pPr>
            <a:r>
              <a:rPr lang="en-US" sz="1600" dirty="0">
                <a:latin typeface="Century Gothic" panose="020B0502020202020204" pitchFamily="34" charset="0"/>
              </a:rPr>
              <a:t>Compliance with international export standards and safety regulations.</a:t>
            </a:r>
          </a:p>
        </p:txBody>
      </p:sp>
    </p:spTree>
    <p:extLst>
      <p:ext uri="{BB962C8B-B14F-4D97-AF65-F5344CB8AC3E}">
        <p14:creationId xmlns:p14="http://schemas.microsoft.com/office/powerpoint/2010/main" val="161562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06D71984-3744-4B8D-DC30-0FA2C921F424}"/>
            </a:ext>
          </a:extLst>
        </p:cNvPr>
        <p:cNvGrpSpPr/>
        <p:nvPr/>
      </p:nvGrpSpPr>
      <p:grpSpPr>
        <a:xfrm>
          <a:off x="0" y="0"/>
          <a:ext cx="0" cy="0"/>
          <a:chOff x="0" y="0"/>
          <a:chExt cx="0" cy="0"/>
        </a:xfrm>
      </p:grpSpPr>
      <p:sp>
        <p:nvSpPr>
          <p:cNvPr id="7" name="Rounded Rectangle 28">
            <a:extLst>
              <a:ext uri="{FF2B5EF4-FFF2-40B4-BE49-F238E27FC236}">
                <a16:creationId xmlns:a16="http://schemas.microsoft.com/office/drawing/2014/main" id="{EB623814-F12D-7EF7-181B-024FFC502BC3}"/>
              </a:ext>
            </a:extLst>
          </p:cNvPr>
          <p:cNvSpPr/>
          <p:nvPr/>
        </p:nvSpPr>
        <p:spPr>
          <a:xfrm>
            <a:off x="1" y="3305500"/>
            <a:ext cx="11268074" cy="3552500"/>
          </a:xfrm>
          <a:prstGeom prst="roundRect">
            <a:avLst/>
          </a:prstGeom>
          <a:solidFill>
            <a:schemeClr val="tx1">
              <a:lumMod val="95000"/>
            </a:schemeClr>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b="1" dirty="0"/>
          </a:p>
        </p:txBody>
      </p:sp>
      <p:sp>
        <p:nvSpPr>
          <p:cNvPr id="43" name="Rectangle 42">
            <a:extLst>
              <a:ext uri="{FF2B5EF4-FFF2-40B4-BE49-F238E27FC236}">
                <a16:creationId xmlns:a16="http://schemas.microsoft.com/office/drawing/2014/main" id="{D9C47EFA-D615-0FB2-2087-CED13B842D0A}"/>
              </a:ext>
            </a:extLst>
          </p:cNvPr>
          <p:cNvSpPr/>
          <p:nvPr/>
        </p:nvSpPr>
        <p:spPr>
          <a:xfrm>
            <a:off x="6885845" y="2349302"/>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lowchart: Document 4">
            <a:extLst>
              <a:ext uri="{FF2B5EF4-FFF2-40B4-BE49-F238E27FC236}">
                <a16:creationId xmlns:a16="http://schemas.microsoft.com/office/drawing/2014/main" id="{0094477F-A48C-64C0-2EEB-6AA277C5D8F4}"/>
              </a:ext>
            </a:extLst>
          </p:cNvPr>
          <p:cNvSpPr/>
          <p:nvPr/>
        </p:nvSpPr>
        <p:spPr>
          <a:xfrm rot="5400000">
            <a:off x="8107404" y="2878911"/>
            <a:ext cx="7002532" cy="1203302"/>
          </a:xfrm>
          <a:prstGeom prst="flowChartDocumen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lowchart: Document 10">
            <a:extLst>
              <a:ext uri="{FF2B5EF4-FFF2-40B4-BE49-F238E27FC236}">
                <a16:creationId xmlns:a16="http://schemas.microsoft.com/office/drawing/2014/main" id="{868220D8-2E62-80D6-9A65-312B6D1BE9F0}"/>
              </a:ext>
            </a:extLst>
          </p:cNvPr>
          <p:cNvSpPr/>
          <p:nvPr/>
        </p:nvSpPr>
        <p:spPr>
          <a:xfrm rot="5400000">
            <a:off x="8191279" y="28693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ocument 11">
            <a:extLst>
              <a:ext uri="{FF2B5EF4-FFF2-40B4-BE49-F238E27FC236}">
                <a16:creationId xmlns:a16="http://schemas.microsoft.com/office/drawing/2014/main" id="{DC6806C9-1811-043A-E1AF-978EB2915D92}"/>
              </a:ext>
            </a:extLst>
          </p:cNvPr>
          <p:cNvSpPr/>
          <p:nvPr/>
        </p:nvSpPr>
        <p:spPr>
          <a:xfrm rot="5400000">
            <a:off x="8310444" y="2864786"/>
            <a:ext cx="7002532" cy="1203302"/>
          </a:xfrm>
          <a:prstGeom prst="flowChartDocumen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ocument 12">
            <a:extLst>
              <a:ext uri="{FF2B5EF4-FFF2-40B4-BE49-F238E27FC236}">
                <a16:creationId xmlns:a16="http://schemas.microsoft.com/office/drawing/2014/main" id="{8A44CC53-081B-55A8-34BF-FC2217DA3B5D}"/>
              </a:ext>
            </a:extLst>
          </p:cNvPr>
          <p:cNvSpPr/>
          <p:nvPr/>
        </p:nvSpPr>
        <p:spPr>
          <a:xfrm rot="5400000">
            <a:off x="8434686" y="28647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C4E6F207-62D2-919F-812C-0A711BAD6EBC}"/>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6E255A19-51E0-6728-03F6-DB97CE38C8F5}"/>
              </a:ext>
            </a:extLst>
          </p:cNvPr>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C31F68F8-0BBF-D08C-5FCA-C93DF9F5F7EB}"/>
              </a:ext>
            </a:extLst>
          </p:cNvPr>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BD0C9D9D-F2DC-BAC0-2163-77E1CDBC0AFB}"/>
              </a:ext>
            </a:extLst>
          </p:cNvPr>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7856CA36-3310-EADC-EC20-AF1B9661C811}"/>
              </a:ext>
            </a:extLst>
          </p:cNvPr>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CC0A7B5-BA52-8570-4578-7FDB4F7B7087}"/>
              </a:ext>
            </a:extLst>
          </p:cNvPr>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C597EBD-4130-9288-DED6-D3604EDB18DF}"/>
              </a:ext>
            </a:extLst>
          </p:cNvPr>
          <p:cNvSpPr/>
          <p:nvPr/>
        </p:nvSpPr>
        <p:spPr>
          <a:xfrm>
            <a:off x="-36718" y="-104005"/>
            <a:ext cx="1729507" cy="1803943"/>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013B9D7B-3A9C-631E-21C8-592E81AD6DCC}"/>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376CB451-A64A-0CD7-BB40-5BD22199834D}"/>
              </a:ext>
            </a:extLst>
          </p:cNvPr>
          <p:cNvSpPr txBox="1"/>
          <p:nvPr/>
        </p:nvSpPr>
        <p:spPr>
          <a:xfrm>
            <a:off x="2405379" y="597008"/>
            <a:ext cx="7455477" cy="830997"/>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effectLst>
                  <a:glow rad="228600">
                    <a:schemeClr val="accent6">
                      <a:satMod val="175000"/>
                      <a:alpha val="40000"/>
                    </a:schemeClr>
                  </a:glow>
                </a:effectLst>
                <a:latin typeface="Century Gothic" panose="020B0502020202020204" pitchFamily="34" charset="0"/>
              </a:rPr>
              <a:t>Our Strengths:</a:t>
            </a:r>
            <a:endParaRPr lang="fa-IR" sz="4800" b="1" dirty="0">
              <a:ln/>
              <a:effectLst>
                <a:glow rad="228600">
                  <a:schemeClr val="accent6">
                    <a:satMod val="175000"/>
                    <a:alpha val="40000"/>
                  </a:schemeClr>
                </a:glow>
              </a:effectLst>
              <a:latin typeface="Century Gothic" panose="020B0502020202020204" pitchFamily="34" charset="0"/>
            </a:endParaRPr>
          </a:p>
        </p:txBody>
      </p:sp>
      <p:sp>
        <p:nvSpPr>
          <p:cNvPr id="42" name="Diamond 41">
            <a:extLst>
              <a:ext uri="{FF2B5EF4-FFF2-40B4-BE49-F238E27FC236}">
                <a16:creationId xmlns:a16="http://schemas.microsoft.com/office/drawing/2014/main" id="{F3F3A42B-89B8-ACA0-598E-46069C1CB2EE}"/>
              </a:ext>
            </a:extLst>
          </p:cNvPr>
          <p:cNvSpPr/>
          <p:nvPr/>
        </p:nvSpPr>
        <p:spPr>
          <a:xfrm>
            <a:off x="5290749" y="1539063"/>
            <a:ext cx="1692000" cy="1692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Diamond 43">
            <a:extLst>
              <a:ext uri="{FF2B5EF4-FFF2-40B4-BE49-F238E27FC236}">
                <a16:creationId xmlns:a16="http://schemas.microsoft.com/office/drawing/2014/main" id="{AD115C31-F459-BD7D-A69F-AB76841156C9}"/>
              </a:ext>
            </a:extLst>
          </p:cNvPr>
          <p:cNvSpPr/>
          <p:nvPr/>
        </p:nvSpPr>
        <p:spPr>
          <a:xfrm>
            <a:off x="5349146" y="1585870"/>
            <a:ext cx="1584000" cy="1584000"/>
          </a:xfrm>
          <a:prstGeom prst="diamond">
            <a:avLst/>
          </a:prstGeom>
          <a:solidFill>
            <a:schemeClr val="tx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Diamond 44">
            <a:extLst>
              <a:ext uri="{FF2B5EF4-FFF2-40B4-BE49-F238E27FC236}">
                <a16:creationId xmlns:a16="http://schemas.microsoft.com/office/drawing/2014/main" id="{FC82A903-BFEE-7DAD-BE3C-1E2528FC5A65}"/>
              </a:ext>
            </a:extLst>
          </p:cNvPr>
          <p:cNvSpPr/>
          <p:nvPr/>
        </p:nvSpPr>
        <p:spPr>
          <a:xfrm>
            <a:off x="5399870" y="1637538"/>
            <a:ext cx="1476000" cy="1476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Diamond 45">
            <a:extLst>
              <a:ext uri="{FF2B5EF4-FFF2-40B4-BE49-F238E27FC236}">
                <a16:creationId xmlns:a16="http://schemas.microsoft.com/office/drawing/2014/main" id="{0B69968A-3617-2125-3073-734FB9B2DB87}"/>
              </a:ext>
            </a:extLst>
          </p:cNvPr>
          <p:cNvSpPr/>
          <p:nvPr/>
        </p:nvSpPr>
        <p:spPr>
          <a:xfrm>
            <a:off x="5467118" y="1711975"/>
            <a:ext cx="1332000" cy="1332000"/>
          </a:xfrm>
          <a:prstGeom prst="diamond">
            <a:avLst/>
          </a:prstGeom>
          <a:solidFill>
            <a:schemeClr val="tx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Diamond 46">
            <a:extLst>
              <a:ext uri="{FF2B5EF4-FFF2-40B4-BE49-F238E27FC236}">
                <a16:creationId xmlns:a16="http://schemas.microsoft.com/office/drawing/2014/main" id="{5206AFE2-3BD1-74BA-6947-25E8DF8CCD9B}"/>
              </a:ext>
            </a:extLst>
          </p:cNvPr>
          <p:cNvSpPr/>
          <p:nvPr/>
        </p:nvSpPr>
        <p:spPr>
          <a:xfrm>
            <a:off x="5521118" y="1749425"/>
            <a:ext cx="1224000" cy="1224000"/>
          </a:xfrm>
          <a:prstGeom prst="diamond">
            <a:avLst/>
          </a:prstGeom>
          <a:solidFill>
            <a:srgbClr val="DC6419"/>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Arc 47">
            <a:extLst>
              <a:ext uri="{FF2B5EF4-FFF2-40B4-BE49-F238E27FC236}">
                <a16:creationId xmlns:a16="http://schemas.microsoft.com/office/drawing/2014/main" id="{1AB2A5C6-BE36-6B52-7AA8-A3031518F6D6}"/>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9D445C68-AEEE-0BDB-D22D-84373EFC4463}"/>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50" name="Rectangle 49">
            <a:extLst>
              <a:ext uri="{FF2B5EF4-FFF2-40B4-BE49-F238E27FC236}">
                <a16:creationId xmlns:a16="http://schemas.microsoft.com/office/drawing/2014/main" id="{CD26F822-ED31-50DB-4D7D-55B10644BDF3}"/>
              </a:ext>
            </a:extLst>
          </p:cNvPr>
          <p:cNvSpPr/>
          <p:nvPr/>
        </p:nvSpPr>
        <p:spPr>
          <a:xfrm>
            <a:off x="0" y="2361425"/>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TextBox 9">
            <a:extLst>
              <a:ext uri="{FF2B5EF4-FFF2-40B4-BE49-F238E27FC236}">
                <a16:creationId xmlns:a16="http://schemas.microsoft.com/office/drawing/2014/main" id="{9079284D-3B1A-1813-1EA9-530BFDC161C3}"/>
              </a:ext>
            </a:extLst>
          </p:cNvPr>
          <p:cNvSpPr txBox="1"/>
          <p:nvPr/>
        </p:nvSpPr>
        <p:spPr>
          <a:xfrm>
            <a:off x="470165" y="4016061"/>
            <a:ext cx="10412612" cy="1938992"/>
          </a:xfrm>
          <a:prstGeom prst="rect">
            <a:avLst/>
          </a:prstGeom>
          <a:noFill/>
        </p:spPr>
        <p:txBody>
          <a:bodyPr wrap="square" rtlCol="1">
            <a:spAutoFit/>
          </a:bodyPr>
          <a:lstStyle/>
          <a:p>
            <a:pPr marL="285750" lvl="0" indent="-285750">
              <a:buFont typeface="Arial" panose="020B0604020202020204" pitchFamily="34" charset="0"/>
              <a:buChar char="•"/>
            </a:pPr>
            <a:r>
              <a:rPr lang="en-US" sz="2000" b="1" dirty="0">
                <a:latin typeface="Century Gothic" panose="020B0502020202020204" pitchFamily="34" charset="0"/>
              </a:rPr>
              <a:t>Strategic Locations</a:t>
            </a:r>
            <a:r>
              <a:rPr lang="en-US" sz="2000" dirty="0">
                <a:latin typeface="Century Gothic" panose="020B0502020202020204" pitchFamily="34" charset="0"/>
              </a:rPr>
              <a:t> ensuring efficient logistics and proximity to major mines.</a:t>
            </a:r>
          </a:p>
          <a:p>
            <a:pPr marL="285750" lvl="0" indent="-285750">
              <a:buFont typeface="Arial" panose="020B0604020202020204" pitchFamily="34" charset="0"/>
              <a:buChar char="•"/>
            </a:pPr>
            <a:r>
              <a:rPr lang="en-US" sz="2000" b="1" dirty="0">
                <a:latin typeface="Century Gothic" panose="020B0502020202020204" pitchFamily="34" charset="0"/>
              </a:rPr>
              <a:t>Integrated Operations</a:t>
            </a:r>
            <a:r>
              <a:rPr lang="en-US" sz="2000" dirty="0">
                <a:latin typeface="Century Gothic" panose="020B0502020202020204" pitchFamily="34" charset="0"/>
              </a:rPr>
              <a:t> from production to export documentation.</a:t>
            </a:r>
          </a:p>
          <a:p>
            <a:pPr marL="285750" lvl="0" indent="-285750">
              <a:buFont typeface="Arial" panose="020B0604020202020204" pitchFamily="34" charset="0"/>
              <a:buChar char="•"/>
            </a:pPr>
            <a:r>
              <a:rPr lang="en-US" sz="2000" b="1" dirty="0">
                <a:latin typeface="Century Gothic" panose="020B0502020202020204" pitchFamily="34" charset="0"/>
              </a:rPr>
              <a:t>Flexible Capacity</a:t>
            </a:r>
            <a:r>
              <a:rPr lang="en-US" sz="2000" dirty="0">
                <a:latin typeface="Century Gothic" panose="020B0502020202020204" pitchFamily="34" charset="0"/>
              </a:rPr>
              <a:t> to meet both spot and long-term contract requirements.</a:t>
            </a:r>
          </a:p>
          <a:p>
            <a:pPr marL="285750" lvl="0" indent="-285750">
              <a:buFont typeface="Arial" panose="020B0604020202020204" pitchFamily="34" charset="0"/>
              <a:buChar char="•"/>
            </a:pPr>
            <a:r>
              <a:rPr lang="en-US" sz="2000" b="1" dirty="0">
                <a:latin typeface="Century Gothic" panose="020B0502020202020204" pitchFamily="34" charset="0"/>
              </a:rPr>
              <a:t>Diversified Product Portfolio</a:t>
            </a:r>
            <a:r>
              <a:rPr lang="en-US" sz="2000" dirty="0">
                <a:latin typeface="Century Gothic" panose="020B0502020202020204" pitchFamily="34" charset="0"/>
              </a:rPr>
              <a:t> covering multiple industrial sectors.</a:t>
            </a:r>
          </a:p>
          <a:p>
            <a:pPr marL="285750" lvl="0" indent="-285750">
              <a:buFont typeface="Arial" panose="020B0604020202020204" pitchFamily="34" charset="0"/>
              <a:buChar char="•"/>
            </a:pPr>
            <a:r>
              <a:rPr lang="en-US" sz="2000" b="1" dirty="0">
                <a:latin typeface="Century Gothic" panose="020B0502020202020204" pitchFamily="34" charset="0"/>
              </a:rPr>
              <a:t>Experienced Management</a:t>
            </a:r>
            <a:r>
              <a:rPr lang="en-US" sz="2000" dirty="0">
                <a:latin typeface="Century Gothic" panose="020B0502020202020204" pitchFamily="34" charset="0"/>
              </a:rPr>
              <a:t> with regional and international commodity expertise.</a:t>
            </a:r>
          </a:p>
          <a:p>
            <a:pPr marL="285750" lvl="0" indent="-285750">
              <a:buFont typeface="Arial" panose="020B0604020202020204" pitchFamily="34" charset="0"/>
              <a:buChar char="•"/>
            </a:pPr>
            <a:r>
              <a:rPr lang="en-US" sz="2000" b="1" dirty="0">
                <a:latin typeface="Century Gothic" panose="020B0502020202020204" pitchFamily="34" charset="0"/>
              </a:rPr>
              <a:t>Stable Export Record</a:t>
            </a:r>
            <a:r>
              <a:rPr lang="en-US" sz="2000" dirty="0">
                <a:latin typeface="Century Gothic" panose="020B0502020202020204" pitchFamily="34" charset="0"/>
              </a:rPr>
              <a:t> across Asia, the Middle East and Europe.</a:t>
            </a:r>
          </a:p>
        </p:txBody>
      </p:sp>
    </p:spTree>
    <p:extLst>
      <p:ext uri="{BB962C8B-B14F-4D97-AF65-F5344CB8AC3E}">
        <p14:creationId xmlns:p14="http://schemas.microsoft.com/office/powerpoint/2010/main" val="3213449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8E96D9AF-0383-BB01-6A1E-F909AEE2758D}"/>
            </a:ext>
          </a:extLst>
        </p:cNvPr>
        <p:cNvGrpSpPr/>
        <p:nvPr/>
      </p:nvGrpSpPr>
      <p:grpSpPr>
        <a:xfrm>
          <a:off x="0" y="0"/>
          <a:ext cx="0" cy="0"/>
          <a:chOff x="0" y="0"/>
          <a:chExt cx="0" cy="0"/>
        </a:xfrm>
      </p:grpSpPr>
      <p:sp>
        <p:nvSpPr>
          <p:cNvPr id="7" name="Rounded Rectangle 28">
            <a:extLst>
              <a:ext uri="{FF2B5EF4-FFF2-40B4-BE49-F238E27FC236}">
                <a16:creationId xmlns:a16="http://schemas.microsoft.com/office/drawing/2014/main" id="{68F5D909-F9E8-013D-D369-8BB294D7F7B5}"/>
              </a:ext>
            </a:extLst>
          </p:cNvPr>
          <p:cNvSpPr/>
          <p:nvPr/>
        </p:nvSpPr>
        <p:spPr>
          <a:xfrm>
            <a:off x="1" y="3305500"/>
            <a:ext cx="11268074" cy="3552500"/>
          </a:xfrm>
          <a:prstGeom prst="roundRect">
            <a:avLst/>
          </a:prstGeom>
          <a:solidFill>
            <a:schemeClr val="tx1">
              <a:lumMod val="95000"/>
            </a:schemeClr>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b="1" dirty="0"/>
          </a:p>
        </p:txBody>
      </p:sp>
      <p:sp>
        <p:nvSpPr>
          <p:cNvPr id="43" name="Rectangle 42">
            <a:extLst>
              <a:ext uri="{FF2B5EF4-FFF2-40B4-BE49-F238E27FC236}">
                <a16:creationId xmlns:a16="http://schemas.microsoft.com/office/drawing/2014/main" id="{6A94B091-1366-86D4-4291-423C242BFB74}"/>
              </a:ext>
            </a:extLst>
          </p:cNvPr>
          <p:cNvSpPr/>
          <p:nvPr/>
        </p:nvSpPr>
        <p:spPr>
          <a:xfrm>
            <a:off x="6885845" y="2349302"/>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lowchart: Document 4">
            <a:extLst>
              <a:ext uri="{FF2B5EF4-FFF2-40B4-BE49-F238E27FC236}">
                <a16:creationId xmlns:a16="http://schemas.microsoft.com/office/drawing/2014/main" id="{13D011A4-9400-6198-CE0E-343FE1AC571A}"/>
              </a:ext>
            </a:extLst>
          </p:cNvPr>
          <p:cNvSpPr/>
          <p:nvPr/>
        </p:nvSpPr>
        <p:spPr>
          <a:xfrm rot="5400000">
            <a:off x="8107404" y="2878911"/>
            <a:ext cx="7002532" cy="1203302"/>
          </a:xfrm>
          <a:prstGeom prst="flowChartDocumen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lowchart: Document 10">
            <a:extLst>
              <a:ext uri="{FF2B5EF4-FFF2-40B4-BE49-F238E27FC236}">
                <a16:creationId xmlns:a16="http://schemas.microsoft.com/office/drawing/2014/main" id="{7C72AB23-0AA5-9EEC-CE82-2742E72493F3}"/>
              </a:ext>
            </a:extLst>
          </p:cNvPr>
          <p:cNvSpPr/>
          <p:nvPr/>
        </p:nvSpPr>
        <p:spPr>
          <a:xfrm rot="5400000">
            <a:off x="8191279" y="28693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ocument 11">
            <a:extLst>
              <a:ext uri="{FF2B5EF4-FFF2-40B4-BE49-F238E27FC236}">
                <a16:creationId xmlns:a16="http://schemas.microsoft.com/office/drawing/2014/main" id="{9A2D80D0-2D4F-8755-5632-3A855EC6FAE6}"/>
              </a:ext>
            </a:extLst>
          </p:cNvPr>
          <p:cNvSpPr/>
          <p:nvPr/>
        </p:nvSpPr>
        <p:spPr>
          <a:xfrm rot="5400000">
            <a:off x="8310444" y="2864786"/>
            <a:ext cx="7002532" cy="1203302"/>
          </a:xfrm>
          <a:prstGeom prst="flowChartDocumen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ocument 12">
            <a:extLst>
              <a:ext uri="{FF2B5EF4-FFF2-40B4-BE49-F238E27FC236}">
                <a16:creationId xmlns:a16="http://schemas.microsoft.com/office/drawing/2014/main" id="{693B4AD4-3AC3-E242-DC71-A0ADF3CB5FDF}"/>
              </a:ext>
            </a:extLst>
          </p:cNvPr>
          <p:cNvSpPr/>
          <p:nvPr/>
        </p:nvSpPr>
        <p:spPr>
          <a:xfrm rot="5400000">
            <a:off x="8434686" y="28647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47529979-12FD-587A-8033-5EC2B4336703}"/>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56E75073-A252-1211-E774-139A84704D64}"/>
              </a:ext>
            </a:extLst>
          </p:cNvPr>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F2E37FE5-3A75-F445-9652-E47CF9D7F1F1}"/>
              </a:ext>
            </a:extLst>
          </p:cNvPr>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7A04CB15-79B3-5F21-7EF1-1C3F120E1C6B}"/>
              </a:ext>
            </a:extLst>
          </p:cNvPr>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55E4597B-FA78-670F-B74F-A4BC5D8D77F4}"/>
              </a:ext>
            </a:extLst>
          </p:cNvPr>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6DEA5C-F376-3473-5780-5E4BA33F5103}"/>
              </a:ext>
            </a:extLst>
          </p:cNvPr>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1F08A3F-6424-089E-3076-DDA7A992B8A6}"/>
              </a:ext>
            </a:extLst>
          </p:cNvPr>
          <p:cNvSpPr/>
          <p:nvPr/>
        </p:nvSpPr>
        <p:spPr>
          <a:xfrm>
            <a:off x="-36718" y="-104005"/>
            <a:ext cx="1729507" cy="1803943"/>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96A57FD4-A0EE-ACC6-AE28-FF35C9DC18E1}"/>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4E5628FE-7E6A-89CD-C4FA-29E6A97DC507}"/>
              </a:ext>
            </a:extLst>
          </p:cNvPr>
          <p:cNvSpPr txBox="1"/>
          <p:nvPr/>
        </p:nvSpPr>
        <p:spPr>
          <a:xfrm>
            <a:off x="2405379" y="597008"/>
            <a:ext cx="7455477" cy="830997"/>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effectLst>
                  <a:glow rad="228600">
                    <a:schemeClr val="accent6">
                      <a:satMod val="175000"/>
                      <a:alpha val="40000"/>
                    </a:schemeClr>
                  </a:glow>
                </a:effectLst>
                <a:latin typeface="Century Gothic" panose="020B0502020202020204" pitchFamily="34" charset="0"/>
              </a:rPr>
              <a:t>Our Team:</a:t>
            </a:r>
            <a:endParaRPr lang="fa-IR" sz="4800" b="1" dirty="0">
              <a:ln/>
              <a:effectLst>
                <a:glow rad="228600">
                  <a:schemeClr val="accent6">
                    <a:satMod val="175000"/>
                    <a:alpha val="40000"/>
                  </a:schemeClr>
                </a:glow>
              </a:effectLst>
              <a:latin typeface="Century Gothic" panose="020B0502020202020204" pitchFamily="34" charset="0"/>
            </a:endParaRPr>
          </a:p>
        </p:txBody>
      </p:sp>
      <p:sp>
        <p:nvSpPr>
          <p:cNvPr id="42" name="Diamond 41">
            <a:extLst>
              <a:ext uri="{FF2B5EF4-FFF2-40B4-BE49-F238E27FC236}">
                <a16:creationId xmlns:a16="http://schemas.microsoft.com/office/drawing/2014/main" id="{C78C9EE3-3868-DA5E-A86B-5CD741ED7344}"/>
              </a:ext>
            </a:extLst>
          </p:cNvPr>
          <p:cNvSpPr/>
          <p:nvPr/>
        </p:nvSpPr>
        <p:spPr>
          <a:xfrm>
            <a:off x="5290749" y="1539063"/>
            <a:ext cx="1692000" cy="1692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Diamond 43">
            <a:extLst>
              <a:ext uri="{FF2B5EF4-FFF2-40B4-BE49-F238E27FC236}">
                <a16:creationId xmlns:a16="http://schemas.microsoft.com/office/drawing/2014/main" id="{93296097-1C49-705D-7B80-26CF4359819E}"/>
              </a:ext>
            </a:extLst>
          </p:cNvPr>
          <p:cNvSpPr/>
          <p:nvPr/>
        </p:nvSpPr>
        <p:spPr>
          <a:xfrm>
            <a:off x="5349146" y="1585870"/>
            <a:ext cx="1584000" cy="1584000"/>
          </a:xfrm>
          <a:prstGeom prst="diamond">
            <a:avLst/>
          </a:prstGeom>
          <a:solidFill>
            <a:schemeClr val="tx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Diamond 44">
            <a:extLst>
              <a:ext uri="{FF2B5EF4-FFF2-40B4-BE49-F238E27FC236}">
                <a16:creationId xmlns:a16="http://schemas.microsoft.com/office/drawing/2014/main" id="{1FBBA359-9BA0-CF6B-2699-F487EA724F00}"/>
              </a:ext>
            </a:extLst>
          </p:cNvPr>
          <p:cNvSpPr/>
          <p:nvPr/>
        </p:nvSpPr>
        <p:spPr>
          <a:xfrm>
            <a:off x="5399870" y="1637538"/>
            <a:ext cx="1476000" cy="1476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Diamond 45">
            <a:extLst>
              <a:ext uri="{FF2B5EF4-FFF2-40B4-BE49-F238E27FC236}">
                <a16:creationId xmlns:a16="http://schemas.microsoft.com/office/drawing/2014/main" id="{5BDEB0FA-8C3C-FFFE-E076-00D75EDD9E8B}"/>
              </a:ext>
            </a:extLst>
          </p:cNvPr>
          <p:cNvSpPr/>
          <p:nvPr/>
        </p:nvSpPr>
        <p:spPr>
          <a:xfrm>
            <a:off x="5467118" y="1711975"/>
            <a:ext cx="1332000" cy="1332000"/>
          </a:xfrm>
          <a:prstGeom prst="diamond">
            <a:avLst/>
          </a:prstGeom>
          <a:solidFill>
            <a:schemeClr val="tx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Diamond 46">
            <a:extLst>
              <a:ext uri="{FF2B5EF4-FFF2-40B4-BE49-F238E27FC236}">
                <a16:creationId xmlns:a16="http://schemas.microsoft.com/office/drawing/2014/main" id="{C63AA7F3-F872-94F8-0670-F6E4BA05A495}"/>
              </a:ext>
            </a:extLst>
          </p:cNvPr>
          <p:cNvSpPr/>
          <p:nvPr/>
        </p:nvSpPr>
        <p:spPr>
          <a:xfrm>
            <a:off x="5521118" y="1749425"/>
            <a:ext cx="1224000" cy="1224000"/>
          </a:xfrm>
          <a:prstGeom prst="diamond">
            <a:avLst/>
          </a:prstGeom>
          <a:solidFill>
            <a:srgbClr val="DC6419"/>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Arc 47">
            <a:extLst>
              <a:ext uri="{FF2B5EF4-FFF2-40B4-BE49-F238E27FC236}">
                <a16:creationId xmlns:a16="http://schemas.microsoft.com/office/drawing/2014/main" id="{C48E2B8C-CBC1-38C9-1CBD-24A5DD13ECF7}"/>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C9B5AA47-FE51-26C0-ED8A-7F1579D56F34}"/>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50" name="Rectangle 49">
            <a:extLst>
              <a:ext uri="{FF2B5EF4-FFF2-40B4-BE49-F238E27FC236}">
                <a16:creationId xmlns:a16="http://schemas.microsoft.com/office/drawing/2014/main" id="{B866ED10-B729-CE2B-6293-4F3A896E810F}"/>
              </a:ext>
            </a:extLst>
          </p:cNvPr>
          <p:cNvSpPr/>
          <p:nvPr/>
        </p:nvSpPr>
        <p:spPr>
          <a:xfrm>
            <a:off x="0" y="2361425"/>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TextBox 9">
            <a:extLst>
              <a:ext uri="{FF2B5EF4-FFF2-40B4-BE49-F238E27FC236}">
                <a16:creationId xmlns:a16="http://schemas.microsoft.com/office/drawing/2014/main" id="{F04F0E7B-2839-6CD1-C8ED-0A765A499BBC}"/>
              </a:ext>
            </a:extLst>
          </p:cNvPr>
          <p:cNvSpPr txBox="1"/>
          <p:nvPr/>
        </p:nvSpPr>
        <p:spPr>
          <a:xfrm>
            <a:off x="470165" y="3711261"/>
            <a:ext cx="10412612" cy="2708434"/>
          </a:xfrm>
          <a:prstGeom prst="rect">
            <a:avLst/>
          </a:prstGeom>
          <a:noFill/>
        </p:spPr>
        <p:txBody>
          <a:bodyPr wrap="square" rtlCol="1">
            <a:spAutoFit/>
          </a:bodyPr>
          <a:lstStyle/>
          <a:p>
            <a:r>
              <a:rPr lang="en-US" dirty="0">
                <a:latin typeface="Century Gothic" panose="020B0502020202020204" pitchFamily="34" charset="0"/>
              </a:rPr>
              <a:t>Our team is composed of experienced engineers, metallurgists, chemists, production managers, commercial experts and logistics specialists. Together, we ensure:</a:t>
            </a:r>
          </a:p>
          <a:p>
            <a:endParaRPr lang="en-US" dirty="0">
              <a:latin typeface="Century Gothic" panose="020B0502020202020204" pitchFamily="34" charset="0"/>
            </a:endParaRPr>
          </a:p>
          <a:p>
            <a:pPr marL="285750" lvl="0" indent="-285750">
              <a:buFont typeface="Arial" panose="020B0604020202020204" pitchFamily="34" charset="0"/>
              <a:buChar char="•"/>
            </a:pPr>
            <a:r>
              <a:rPr lang="en-US" sz="1600" dirty="0">
                <a:latin typeface="Century Gothic" panose="020B0502020202020204" pitchFamily="34" charset="0"/>
              </a:rPr>
              <a:t>Reliable and efficient plant operations</a:t>
            </a:r>
          </a:p>
          <a:p>
            <a:pPr marL="285750" lvl="0" indent="-285750">
              <a:buFont typeface="Arial" panose="020B0604020202020204" pitchFamily="34" charset="0"/>
              <a:buChar char="•"/>
            </a:pPr>
            <a:r>
              <a:rPr lang="en-US" sz="1600" dirty="0">
                <a:latin typeface="Century Gothic" panose="020B0502020202020204" pitchFamily="34" charset="0"/>
              </a:rPr>
              <a:t>Accurate quality control</a:t>
            </a:r>
          </a:p>
          <a:p>
            <a:pPr marL="285750" lvl="0" indent="-285750">
              <a:buFont typeface="Arial" panose="020B0604020202020204" pitchFamily="34" charset="0"/>
              <a:buChar char="•"/>
            </a:pPr>
            <a:r>
              <a:rPr lang="en-US" sz="1600" dirty="0">
                <a:latin typeface="Century Gothic" panose="020B0502020202020204" pitchFamily="34" charset="0"/>
              </a:rPr>
              <a:t>Professional communication with clients</a:t>
            </a:r>
          </a:p>
          <a:p>
            <a:pPr marL="285750" lvl="0" indent="-285750">
              <a:buFont typeface="Arial" panose="020B0604020202020204" pitchFamily="34" charset="0"/>
              <a:buChar char="•"/>
            </a:pPr>
            <a:r>
              <a:rPr lang="en-US" sz="1600" dirty="0">
                <a:latin typeface="Century Gothic" panose="020B0502020202020204" pitchFamily="34" charset="0"/>
              </a:rPr>
              <a:t>On-time execution of contracts and shipments</a:t>
            </a:r>
          </a:p>
          <a:p>
            <a:pPr lvl="0"/>
            <a:endParaRPr lang="en-US" sz="1600" dirty="0">
              <a:latin typeface="Century Gothic" panose="020B0502020202020204" pitchFamily="34" charset="0"/>
            </a:endParaRPr>
          </a:p>
          <a:p>
            <a:r>
              <a:rPr lang="en-US" dirty="0">
                <a:latin typeface="Century Gothic" panose="020B0502020202020204" pitchFamily="34" charset="0"/>
              </a:rPr>
              <a:t>We believe strong teamwork is the foundation of our performance and customer satisfaction.</a:t>
            </a:r>
          </a:p>
        </p:txBody>
      </p:sp>
    </p:spTree>
    <p:extLst>
      <p:ext uri="{BB962C8B-B14F-4D97-AF65-F5344CB8AC3E}">
        <p14:creationId xmlns:p14="http://schemas.microsoft.com/office/powerpoint/2010/main" val="438228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C572EB0A-2543-AFC0-D0C9-6E288CEDB4A4}"/>
            </a:ext>
          </a:extLst>
        </p:cNvPr>
        <p:cNvGrpSpPr/>
        <p:nvPr/>
      </p:nvGrpSpPr>
      <p:grpSpPr>
        <a:xfrm>
          <a:off x="0" y="0"/>
          <a:ext cx="0" cy="0"/>
          <a:chOff x="0" y="0"/>
          <a:chExt cx="0" cy="0"/>
        </a:xfrm>
      </p:grpSpPr>
      <p:sp>
        <p:nvSpPr>
          <p:cNvPr id="7" name="Rounded Rectangle 28">
            <a:extLst>
              <a:ext uri="{FF2B5EF4-FFF2-40B4-BE49-F238E27FC236}">
                <a16:creationId xmlns:a16="http://schemas.microsoft.com/office/drawing/2014/main" id="{6481413F-8639-DAD4-134D-0AC9195998D1}"/>
              </a:ext>
            </a:extLst>
          </p:cNvPr>
          <p:cNvSpPr/>
          <p:nvPr/>
        </p:nvSpPr>
        <p:spPr>
          <a:xfrm>
            <a:off x="1" y="3305500"/>
            <a:ext cx="11268074" cy="3552500"/>
          </a:xfrm>
          <a:prstGeom prst="roundRect">
            <a:avLst/>
          </a:prstGeom>
          <a:solidFill>
            <a:schemeClr val="tx1">
              <a:lumMod val="95000"/>
            </a:schemeClr>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b="1" dirty="0"/>
          </a:p>
        </p:txBody>
      </p:sp>
      <p:sp>
        <p:nvSpPr>
          <p:cNvPr id="43" name="Rectangle 42">
            <a:extLst>
              <a:ext uri="{FF2B5EF4-FFF2-40B4-BE49-F238E27FC236}">
                <a16:creationId xmlns:a16="http://schemas.microsoft.com/office/drawing/2014/main" id="{260FA136-D778-BAB0-375D-18A7860721A8}"/>
              </a:ext>
            </a:extLst>
          </p:cNvPr>
          <p:cNvSpPr/>
          <p:nvPr/>
        </p:nvSpPr>
        <p:spPr>
          <a:xfrm>
            <a:off x="6885845" y="2349302"/>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lowchart: Document 4">
            <a:extLst>
              <a:ext uri="{FF2B5EF4-FFF2-40B4-BE49-F238E27FC236}">
                <a16:creationId xmlns:a16="http://schemas.microsoft.com/office/drawing/2014/main" id="{986EC3BE-183E-411F-F844-EB5A896CC2FE}"/>
              </a:ext>
            </a:extLst>
          </p:cNvPr>
          <p:cNvSpPr/>
          <p:nvPr/>
        </p:nvSpPr>
        <p:spPr>
          <a:xfrm rot="5400000">
            <a:off x="8107404" y="2878911"/>
            <a:ext cx="7002532" cy="1203302"/>
          </a:xfrm>
          <a:prstGeom prst="flowChartDocumen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lowchart: Document 10">
            <a:extLst>
              <a:ext uri="{FF2B5EF4-FFF2-40B4-BE49-F238E27FC236}">
                <a16:creationId xmlns:a16="http://schemas.microsoft.com/office/drawing/2014/main" id="{FAEF2079-F2BE-4C38-B254-41358F4A65C4}"/>
              </a:ext>
            </a:extLst>
          </p:cNvPr>
          <p:cNvSpPr/>
          <p:nvPr/>
        </p:nvSpPr>
        <p:spPr>
          <a:xfrm rot="5400000">
            <a:off x="8191279" y="28693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ocument 11">
            <a:extLst>
              <a:ext uri="{FF2B5EF4-FFF2-40B4-BE49-F238E27FC236}">
                <a16:creationId xmlns:a16="http://schemas.microsoft.com/office/drawing/2014/main" id="{D0FF64B4-C5FF-D03C-5783-930C7CB07C33}"/>
              </a:ext>
            </a:extLst>
          </p:cNvPr>
          <p:cNvSpPr/>
          <p:nvPr/>
        </p:nvSpPr>
        <p:spPr>
          <a:xfrm rot="5400000">
            <a:off x="8310444" y="2864786"/>
            <a:ext cx="7002532" cy="1203302"/>
          </a:xfrm>
          <a:prstGeom prst="flowChartDocumen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ocument 12">
            <a:extLst>
              <a:ext uri="{FF2B5EF4-FFF2-40B4-BE49-F238E27FC236}">
                <a16:creationId xmlns:a16="http://schemas.microsoft.com/office/drawing/2014/main" id="{3221DD2E-9869-FBF1-A45D-2AD45A4FE1A3}"/>
              </a:ext>
            </a:extLst>
          </p:cNvPr>
          <p:cNvSpPr/>
          <p:nvPr/>
        </p:nvSpPr>
        <p:spPr>
          <a:xfrm rot="5400000">
            <a:off x="8434686" y="28647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8CBB8960-25E2-1E9D-DBE0-CC8A63EBF4EE}"/>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99F6A36D-EB6B-CCDC-88FE-9B96960CA413}"/>
              </a:ext>
            </a:extLst>
          </p:cNvPr>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923FBD1C-70F7-1AC2-9885-F213DBAB8865}"/>
              </a:ext>
            </a:extLst>
          </p:cNvPr>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5CDFB104-263B-DC6F-90B4-78A426BCCFB3}"/>
              </a:ext>
            </a:extLst>
          </p:cNvPr>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23468EF8-C471-1FFD-7C5E-891D28EFB5B4}"/>
              </a:ext>
            </a:extLst>
          </p:cNvPr>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29DE8D-373F-8559-529E-1B0F4BEB59B4}"/>
              </a:ext>
            </a:extLst>
          </p:cNvPr>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F4347C0-AEA1-9A36-954E-888E0BA1FC92}"/>
              </a:ext>
            </a:extLst>
          </p:cNvPr>
          <p:cNvSpPr/>
          <p:nvPr/>
        </p:nvSpPr>
        <p:spPr>
          <a:xfrm>
            <a:off x="-36718" y="-104005"/>
            <a:ext cx="1729507" cy="1803943"/>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AAD7F285-E4FE-ACD0-7145-EF8143C95CAC}"/>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67DD6472-7BE9-7922-AF85-E2288C3A5BD1}"/>
              </a:ext>
            </a:extLst>
          </p:cNvPr>
          <p:cNvSpPr txBox="1"/>
          <p:nvPr/>
        </p:nvSpPr>
        <p:spPr>
          <a:xfrm>
            <a:off x="2405379" y="597008"/>
            <a:ext cx="7455477" cy="830997"/>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effectLst>
                  <a:glow rad="228600">
                    <a:schemeClr val="accent6">
                      <a:satMod val="175000"/>
                      <a:alpha val="40000"/>
                    </a:schemeClr>
                  </a:glow>
                </a:effectLst>
                <a:latin typeface="Century Gothic" panose="020B0502020202020204" pitchFamily="34" charset="0"/>
              </a:rPr>
              <a:t>Why Chose Us:</a:t>
            </a:r>
            <a:endParaRPr lang="fa-IR" sz="4800" b="1" dirty="0">
              <a:ln/>
              <a:effectLst>
                <a:glow rad="228600">
                  <a:schemeClr val="accent6">
                    <a:satMod val="175000"/>
                    <a:alpha val="40000"/>
                  </a:schemeClr>
                </a:glow>
              </a:effectLst>
              <a:latin typeface="Century Gothic" panose="020B0502020202020204" pitchFamily="34" charset="0"/>
            </a:endParaRPr>
          </a:p>
        </p:txBody>
      </p:sp>
      <p:sp>
        <p:nvSpPr>
          <p:cNvPr id="42" name="Diamond 41">
            <a:extLst>
              <a:ext uri="{FF2B5EF4-FFF2-40B4-BE49-F238E27FC236}">
                <a16:creationId xmlns:a16="http://schemas.microsoft.com/office/drawing/2014/main" id="{08AF0804-69CE-1EDA-DBFE-6874E6F9E494}"/>
              </a:ext>
            </a:extLst>
          </p:cNvPr>
          <p:cNvSpPr/>
          <p:nvPr/>
        </p:nvSpPr>
        <p:spPr>
          <a:xfrm>
            <a:off x="5290749" y="1539063"/>
            <a:ext cx="1692000" cy="1692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Diamond 43">
            <a:extLst>
              <a:ext uri="{FF2B5EF4-FFF2-40B4-BE49-F238E27FC236}">
                <a16:creationId xmlns:a16="http://schemas.microsoft.com/office/drawing/2014/main" id="{1BB5222A-284E-6074-52EE-7109D2353D34}"/>
              </a:ext>
            </a:extLst>
          </p:cNvPr>
          <p:cNvSpPr/>
          <p:nvPr/>
        </p:nvSpPr>
        <p:spPr>
          <a:xfrm>
            <a:off x="5349146" y="1585870"/>
            <a:ext cx="1584000" cy="1584000"/>
          </a:xfrm>
          <a:prstGeom prst="diamond">
            <a:avLst/>
          </a:prstGeom>
          <a:solidFill>
            <a:schemeClr val="tx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Diamond 44">
            <a:extLst>
              <a:ext uri="{FF2B5EF4-FFF2-40B4-BE49-F238E27FC236}">
                <a16:creationId xmlns:a16="http://schemas.microsoft.com/office/drawing/2014/main" id="{4C1BB541-243E-AA0A-3D01-19CB85DA1D0C}"/>
              </a:ext>
            </a:extLst>
          </p:cNvPr>
          <p:cNvSpPr/>
          <p:nvPr/>
        </p:nvSpPr>
        <p:spPr>
          <a:xfrm>
            <a:off x="5399870" y="1637538"/>
            <a:ext cx="1476000" cy="1476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Diamond 45">
            <a:extLst>
              <a:ext uri="{FF2B5EF4-FFF2-40B4-BE49-F238E27FC236}">
                <a16:creationId xmlns:a16="http://schemas.microsoft.com/office/drawing/2014/main" id="{51037B29-FD62-26D8-9C2B-E5E484DD290A}"/>
              </a:ext>
            </a:extLst>
          </p:cNvPr>
          <p:cNvSpPr/>
          <p:nvPr/>
        </p:nvSpPr>
        <p:spPr>
          <a:xfrm>
            <a:off x="5467118" y="1711975"/>
            <a:ext cx="1332000" cy="1332000"/>
          </a:xfrm>
          <a:prstGeom prst="diamond">
            <a:avLst/>
          </a:prstGeom>
          <a:solidFill>
            <a:schemeClr val="tx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Diamond 46">
            <a:extLst>
              <a:ext uri="{FF2B5EF4-FFF2-40B4-BE49-F238E27FC236}">
                <a16:creationId xmlns:a16="http://schemas.microsoft.com/office/drawing/2014/main" id="{F0B6A021-0E9C-2880-DD21-B5A1751D50F0}"/>
              </a:ext>
            </a:extLst>
          </p:cNvPr>
          <p:cNvSpPr/>
          <p:nvPr/>
        </p:nvSpPr>
        <p:spPr>
          <a:xfrm>
            <a:off x="5521118" y="1749425"/>
            <a:ext cx="1224000" cy="1224000"/>
          </a:xfrm>
          <a:prstGeom prst="diamond">
            <a:avLst/>
          </a:prstGeom>
          <a:solidFill>
            <a:srgbClr val="DC6419"/>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Arc 47">
            <a:extLst>
              <a:ext uri="{FF2B5EF4-FFF2-40B4-BE49-F238E27FC236}">
                <a16:creationId xmlns:a16="http://schemas.microsoft.com/office/drawing/2014/main" id="{044E8782-D55F-4184-6DF5-F1C691C6F8C7}"/>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853132BA-2637-37CB-5DB8-C5F59810FC30}"/>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50" name="Rectangle 49">
            <a:extLst>
              <a:ext uri="{FF2B5EF4-FFF2-40B4-BE49-F238E27FC236}">
                <a16:creationId xmlns:a16="http://schemas.microsoft.com/office/drawing/2014/main" id="{F8F59D85-68A2-F2A6-EE9D-9687A99A4296}"/>
              </a:ext>
            </a:extLst>
          </p:cNvPr>
          <p:cNvSpPr/>
          <p:nvPr/>
        </p:nvSpPr>
        <p:spPr>
          <a:xfrm>
            <a:off x="0" y="2361425"/>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TextBox 9">
            <a:extLst>
              <a:ext uri="{FF2B5EF4-FFF2-40B4-BE49-F238E27FC236}">
                <a16:creationId xmlns:a16="http://schemas.microsoft.com/office/drawing/2014/main" id="{28CA91A6-44B9-1C50-2ECF-A8A3E917906B}"/>
              </a:ext>
            </a:extLst>
          </p:cNvPr>
          <p:cNvSpPr txBox="1"/>
          <p:nvPr/>
        </p:nvSpPr>
        <p:spPr>
          <a:xfrm>
            <a:off x="470165" y="4006536"/>
            <a:ext cx="10412612" cy="1938992"/>
          </a:xfrm>
          <a:prstGeom prst="rect">
            <a:avLst/>
          </a:prstGeom>
          <a:noFill/>
        </p:spPr>
        <p:txBody>
          <a:bodyPr wrap="square" rtlCol="1">
            <a:spAutoFit/>
          </a:bodyPr>
          <a:lstStyle/>
          <a:p>
            <a:pPr marL="342900" lvl="0" indent="-342900">
              <a:buFont typeface="Arial" panose="020B0604020202020204" pitchFamily="34" charset="0"/>
              <a:buChar char="•"/>
            </a:pPr>
            <a:r>
              <a:rPr lang="en-US" sz="2000" dirty="0">
                <a:latin typeface="Century Gothic" panose="020B0502020202020204" pitchFamily="34" charset="0"/>
              </a:rPr>
              <a:t>Consistent and reliable monthly supply</a:t>
            </a:r>
          </a:p>
          <a:p>
            <a:pPr marL="342900" lvl="0" indent="-342900">
              <a:buFont typeface="Arial" panose="020B0604020202020204" pitchFamily="34" charset="0"/>
              <a:buChar char="•"/>
            </a:pPr>
            <a:r>
              <a:rPr lang="en-US" sz="2000" dirty="0">
                <a:latin typeface="Century Gothic" panose="020B0502020202020204" pitchFamily="34" charset="0"/>
              </a:rPr>
              <a:t>Competitive and transparent pricing</a:t>
            </a:r>
          </a:p>
          <a:p>
            <a:pPr marL="342900" lvl="0" indent="-342900">
              <a:buFont typeface="Arial" panose="020B0604020202020204" pitchFamily="34" charset="0"/>
              <a:buChar char="•"/>
            </a:pPr>
            <a:r>
              <a:rPr lang="en-US" sz="2000" dirty="0">
                <a:latin typeface="Century Gothic" panose="020B0502020202020204" pitchFamily="34" charset="0"/>
              </a:rPr>
              <a:t>Strong logistics and export capability</a:t>
            </a:r>
          </a:p>
          <a:p>
            <a:pPr marL="342900" lvl="0" indent="-342900">
              <a:buFont typeface="Arial" panose="020B0604020202020204" pitchFamily="34" charset="0"/>
              <a:buChar char="•"/>
            </a:pPr>
            <a:r>
              <a:rPr lang="en-US" sz="2000" dirty="0">
                <a:latin typeface="Century Gothic" panose="020B0502020202020204" pitchFamily="34" charset="0"/>
              </a:rPr>
              <a:t>Proven track record with global industrial clients</a:t>
            </a:r>
          </a:p>
          <a:p>
            <a:pPr marL="342900" lvl="0" indent="-342900">
              <a:buFont typeface="Arial" panose="020B0604020202020204" pitchFamily="34" charset="0"/>
              <a:buChar char="•"/>
            </a:pPr>
            <a:r>
              <a:rPr lang="en-US" sz="2000" dirty="0">
                <a:latin typeface="Century Gothic" panose="020B0502020202020204" pitchFamily="34" charset="0"/>
              </a:rPr>
              <a:t>Commitment to long-term partnerships</a:t>
            </a:r>
          </a:p>
          <a:p>
            <a:pPr marL="342900" lvl="0" indent="-342900">
              <a:buFont typeface="Arial" panose="020B0604020202020204" pitchFamily="34" charset="0"/>
              <a:buChar char="•"/>
            </a:pPr>
            <a:r>
              <a:rPr lang="en-US" sz="2000" dirty="0">
                <a:latin typeface="Century Gothic" panose="020B0502020202020204" pitchFamily="34" charset="0"/>
              </a:rPr>
              <a:t>Fast response and customer-centric approach</a:t>
            </a:r>
          </a:p>
        </p:txBody>
      </p:sp>
    </p:spTree>
    <p:extLst>
      <p:ext uri="{BB962C8B-B14F-4D97-AF65-F5344CB8AC3E}">
        <p14:creationId xmlns:p14="http://schemas.microsoft.com/office/powerpoint/2010/main" val="4240344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D3C9861F-2C21-F48D-5FAF-E13A3D1C770D}"/>
            </a:ext>
          </a:extLst>
        </p:cNvPr>
        <p:cNvGrpSpPr/>
        <p:nvPr/>
      </p:nvGrpSpPr>
      <p:grpSpPr>
        <a:xfrm>
          <a:off x="0" y="0"/>
          <a:ext cx="0" cy="0"/>
          <a:chOff x="0" y="0"/>
          <a:chExt cx="0" cy="0"/>
        </a:xfrm>
      </p:grpSpPr>
      <p:sp>
        <p:nvSpPr>
          <p:cNvPr id="7" name="Rounded Rectangle 28">
            <a:extLst>
              <a:ext uri="{FF2B5EF4-FFF2-40B4-BE49-F238E27FC236}">
                <a16:creationId xmlns:a16="http://schemas.microsoft.com/office/drawing/2014/main" id="{7502D024-E432-FD7A-7EB7-2876F88BCAFA}"/>
              </a:ext>
            </a:extLst>
          </p:cNvPr>
          <p:cNvSpPr/>
          <p:nvPr/>
        </p:nvSpPr>
        <p:spPr>
          <a:xfrm>
            <a:off x="1" y="3305500"/>
            <a:ext cx="11268074" cy="3552500"/>
          </a:xfrm>
          <a:prstGeom prst="roundRect">
            <a:avLst/>
          </a:prstGeom>
          <a:solidFill>
            <a:schemeClr val="tx1">
              <a:lumMod val="95000"/>
            </a:schemeClr>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b="1" dirty="0"/>
          </a:p>
        </p:txBody>
      </p:sp>
      <p:sp>
        <p:nvSpPr>
          <p:cNvPr id="43" name="Rectangle 42">
            <a:extLst>
              <a:ext uri="{FF2B5EF4-FFF2-40B4-BE49-F238E27FC236}">
                <a16:creationId xmlns:a16="http://schemas.microsoft.com/office/drawing/2014/main" id="{AB8B0A38-6F4D-890A-FFDF-2ED72D802EB0}"/>
              </a:ext>
            </a:extLst>
          </p:cNvPr>
          <p:cNvSpPr/>
          <p:nvPr/>
        </p:nvSpPr>
        <p:spPr>
          <a:xfrm>
            <a:off x="6885845" y="2349302"/>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lowchart: Document 4">
            <a:extLst>
              <a:ext uri="{FF2B5EF4-FFF2-40B4-BE49-F238E27FC236}">
                <a16:creationId xmlns:a16="http://schemas.microsoft.com/office/drawing/2014/main" id="{38B66D25-FDD4-8A05-C5F1-00491A1B0B43}"/>
              </a:ext>
            </a:extLst>
          </p:cNvPr>
          <p:cNvSpPr/>
          <p:nvPr/>
        </p:nvSpPr>
        <p:spPr>
          <a:xfrm rot="5400000">
            <a:off x="8107404" y="2878911"/>
            <a:ext cx="7002532" cy="1203302"/>
          </a:xfrm>
          <a:prstGeom prst="flowChartDocumen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lowchart: Document 10">
            <a:extLst>
              <a:ext uri="{FF2B5EF4-FFF2-40B4-BE49-F238E27FC236}">
                <a16:creationId xmlns:a16="http://schemas.microsoft.com/office/drawing/2014/main" id="{2C62A427-CC69-9FAB-FE34-63266D25CC6D}"/>
              </a:ext>
            </a:extLst>
          </p:cNvPr>
          <p:cNvSpPr/>
          <p:nvPr/>
        </p:nvSpPr>
        <p:spPr>
          <a:xfrm rot="5400000">
            <a:off x="8191279" y="28693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ocument 11">
            <a:extLst>
              <a:ext uri="{FF2B5EF4-FFF2-40B4-BE49-F238E27FC236}">
                <a16:creationId xmlns:a16="http://schemas.microsoft.com/office/drawing/2014/main" id="{887F6999-29BE-A99B-154E-954645A65B30}"/>
              </a:ext>
            </a:extLst>
          </p:cNvPr>
          <p:cNvSpPr/>
          <p:nvPr/>
        </p:nvSpPr>
        <p:spPr>
          <a:xfrm rot="5400000">
            <a:off x="8310444" y="2864786"/>
            <a:ext cx="7002532" cy="1203302"/>
          </a:xfrm>
          <a:prstGeom prst="flowChartDocumen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ocument 12">
            <a:extLst>
              <a:ext uri="{FF2B5EF4-FFF2-40B4-BE49-F238E27FC236}">
                <a16:creationId xmlns:a16="http://schemas.microsoft.com/office/drawing/2014/main" id="{609AD92C-C378-6AE1-2A85-32DD62FC7AD3}"/>
              </a:ext>
            </a:extLst>
          </p:cNvPr>
          <p:cNvSpPr/>
          <p:nvPr/>
        </p:nvSpPr>
        <p:spPr>
          <a:xfrm rot="5400000">
            <a:off x="8434686" y="28647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882F7AEC-C2B6-1784-B99C-6FD6AF115641}"/>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0F453218-FB42-D2A7-29EE-5EC12044A96F}"/>
              </a:ext>
            </a:extLst>
          </p:cNvPr>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039F11B8-DD99-4CAC-351B-E772B56285D6}"/>
              </a:ext>
            </a:extLst>
          </p:cNvPr>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442613BC-C066-D726-5585-013387A2E88C}"/>
              </a:ext>
            </a:extLst>
          </p:cNvPr>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F387B548-862F-B166-9AFD-170651B6C2BD}"/>
              </a:ext>
            </a:extLst>
          </p:cNvPr>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0931034-528C-D5DD-C9A0-2635FA7440CF}"/>
              </a:ext>
            </a:extLst>
          </p:cNvPr>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6985F24-AB5F-449D-F728-5877A111EA28}"/>
              </a:ext>
            </a:extLst>
          </p:cNvPr>
          <p:cNvSpPr/>
          <p:nvPr/>
        </p:nvSpPr>
        <p:spPr>
          <a:xfrm>
            <a:off x="-36718" y="-104005"/>
            <a:ext cx="1729507" cy="1803943"/>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7F4D5443-A176-0B0D-184A-FBFBB57EC6C4}"/>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E2F31CBC-C541-32FB-B14D-DB69A7F79BE2}"/>
              </a:ext>
            </a:extLst>
          </p:cNvPr>
          <p:cNvSpPr txBox="1"/>
          <p:nvPr/>
        </p:nvSpPr>
        <p:spPr>
          <a:xfrm>
            <a:off x="2405379" y="597008"/>
            <a:ext cx="7455477" cy="830997"/>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effectLst>
                  <a:glow rad="228600">
                    <a:schemeClr val="accent6">
                      <a:satMod val="175000"/>
                      <a:alpha val="40000"/>
                    </a:schemeClr>
                  </a:glow>
                </a:effectLst>
                <a:latin typeface="Century Gothic" panose="020B0502020202020204" pitchFamily="34" charset="0"/>
              </a:rPr>
              <a:t>Contact Information:</a:t>
            </a:r>
            <a:endParaRPr lang="fa-IR" sz="4800" b="1" dirty="0">
              <a:ln/>
              <a:effectLst>
                <a:glow rad="228600">
                  <a:schemeClr val="accent6">
                    <a:satMod val="175000"/>
                    <a:alpha val="40000"/>
                  </a:schemeClr>
                </a:glow>
              </a:effectLst>
              <a:latin typeface="Century Gothic" panose="020B0502020202020204" pitchFamily="34" charset="0"/>
            </a:endParaRPr>
          </a:p>
        </p:txBody>
      </p:sp>
      <p:sp>
        <p:nvSpPr>
          <p:cNvPr id="42" name="Diamond 41">
            <a:extLst>
              <a:ext uri="{FF2B5EF4-FFF2-40B4-BE49-F238E27FC236}">
                <a16:creationId xmlns:a16="http://schemas.microsoft.com/office/drawing/2014/main" id="{05F347C5-1199-62FA-9D99-2F732FA4E4C8}"/>
              </a:ext>
            </a:extLst>
          </p:cNvPr>
          <p:cNvSpPr/>
          <p:nvPr/>
        </p:nvSpPr>
        <p:spPr>
          <a:xfrm>
            <a:off x="5290749" y="1539063"/>
            <a:ext cx="1692000" cy="1692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Diamond 43">
            <a:extLst>
              <a:ext uri="{FF2B5EF4-FFF2-40B4-BE49-F238E27FC236}">
                <a16:creationId xmlns:a16="http://schemas.microsoft.com/office/drawing/2014/main" id="{64000CC0-2267-1570-9D34-BB8F439168F2}"/>
              </a:ext>
            </a:extLst>
          </p:cNvPr>
          <p:cNvSpPr/>
          <p:nvPr/>
        </p:nvSpPr>
        <p:spPr>
          <a:xfrm>
            <a:off x="5349146" y="1585870"/>
            <a:ext cx="1584000" cy="1584000"/>
          </a:xfrm>
          <a:prstGeom prst="diamond">
            <a:avLst/>
          </a:prstGeom>
          <a:solidFill>
            <a:schemeClr val="tx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Diamond 44">
            <a:extLst>
              <a:ext uri="{FF2B5EF4-FFF2-40B4-BE49-F238E27FC236}">
                <a16:creationId xmlns:a16="http://schemas.microsoft.com/office/drawing/2014/main" id="{0815300B-2670-17DD-E5B9-EE531004E852}"/>
              </a:ext>
            </a:extLst>
          </p:cNvPr>
          <p:cNvSpPr/>
          <p:nvPr/>
        </p:nvSpPr>
        <p:spPr>
          <a:xfrm>
            <a:off x="5399870" y="1637538"/>
            <a:ext cx="1476000" cy="1476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Diamond 45">
            <a:extLst>
              <a:ext uri="{FF2B5EF4-FFF2-40B4-BE49-F238E27FC236}">
                <a16:creationId xmlns:a16="http://schemas.microsoft.com/office/drawing/2014/main" id="{A9892220-BD19-EF58-6BA9-01F7C641A8AB}"/>
              </a:ext>
            </a:extLst>
          </p:cNvPr>
          <p:cNvSpPr/>
          <p:nvPr/>
        </p:nvSpPr>
        <p:spPr>
          <a:xfrm>
            <a:off x="5467118" y="1711975"/>
            <a:ext cx="1332000" cy="1332000"/>
          </a:xfrm>
          <a:prstGeom prst="diamond">
            <a:avLst/>
          </a:prstGeom>
          <a:solidFill>
            <a:schemeClr val="tx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Diamond 46">
            <a:extLst>
              <a:ext uri="{FF2B5EF4-FFF2-40B4-BE49-F238E27FC236}">
                <a16:creationId xmlns:a16="http://schemas.microsoft.com/office/drawing/2014/main" id="{F5358E16-0462-AF47-8054-1D50A8A873B4}"/>
              </a:ext>
            </a:extLst>
          </p:cNvPr>
          <p:cNvSpPr/>
          <p:nvPr/>
        </p:nvSpPr>
        <p:spPr>
          <a:xfrm>
            <a:off x="5521118" y="1749425"/>
            <a:ext cx="1224000" cy="1224000"/>
          </a:xfrm>
          <a:prstGeom prst="diamond">
            <a:avLst/>
          </a:prstGeom>
          <a:solidFill>
            <a:srgbClr val="DC6419"/>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Arc 47">
            <a:extLst>
              <a:ext uri="{FF2B5EF4-FFF2-40B4-BE49-F238E27FC236}">
                <a16:creationId xmlns:a16="http://schemas.microsoft.com/office/drawing/2014/main" id="{A5B6DD2A-8302-8B5C-8E63-8C7FF11A737C}"/>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A509B7F8-17EF-0ACF-27D2-42797294C603}"/>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50" name="Rectangle 49">
            <a:extLst>
              <a:ext uri="{FF2B5EF4-FFF2-40B4-BE49-F238E27FC236}">
                <a16:creationId xmlns:a16="http://schemas.microsoft.com/office/drawing/2014/main" id="{EEBBCC66-18BD-E1AB-FF67-4457F2C0C023}"/>
              </a:ext>
            </a:extLst>
          </p:cNvPr>
          <p:cNvSpPr/>
          <p:nvPr/>
        </p:nvSpPr>
        <p:spPr>
          <a:xfrm>
            <a:off x="0" y="2361425"/>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3" name="Picture 2">
            <a:extLst>
              <a:ext uri="{FF2B5EF4-FFF2-40B4-BE49-F238E27FC236}">
                <a16:creationId xmlns:a16="http://schemas.microsoft.com/office/drawing/2014/main" id="{09E6C326-E640-308D-522F-95C366A58E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8973" y="5874559"/>
            <a:ext cx="458912" cy="365760"/>
          </a:xfrm>
          <a:prstGeom prst="rect">
            <a:avLst/>
          </a:prstGeom>
        </p:spPr>
      </p:pic>
      <p:pic>
        <p:nvPicPr>
          <p:cNvPr id="4" name="Picture 3">
            <a:extLst>
              <a:ext uri="{FF2B5EF4-FFF2-40B4-BE49-F238E27FC236}">
                <a16:creationId xmlns:a16="http://schemas.microsoft.com/office/drawing/2014/main" id="{606E193B-20C4-1206-B370-7F99FC96D2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930" y="4625637"/>
            <a:ext cx="457200" cy="586154"/>
          </a:xfrm>
          <a:prstGeom prst="rect">
            <a:avLst/>
          </a:prstGeom>
        </p:spPr>
      </p:pic>
      <p:pic>
        <p:nvPicPr>
          <p:cNvPr id="14" name="Picture 13">
            <a:extLst>
              <a:ext uri="{FF2B5EF4-FFF2-40B4-BE49-F238E27FC236}">
                <a16:creationId xmlns:a16="http://schemas.microsoft.com/office/drawing/2014/main" id="{8B1CB5DB-3320-6690-6916-D80F8FAD2AA3}"/>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45930" y="5319311"/>
            <a:ext cx="457200" cy="457200"/>
          </a:xfrm>
          <a:prstGeom prst="rect">
            <a:avLst/>
          </a:prstGeom>
        </p:spPr>
      </p:pic>
      <p:pic>
        <p:nvPicPr>
          <p:cNvPr id="15" name="Picture 14">
            <a:extLst>
              <a:ext uri="{FF2B5EF4-FFF2-40B4-BE49-F238E27FC236}">
                <a16:creationId xmlns:a16="http://schemas.microsoft.com/office/drawing/2014/main" id="{9D846616-4A58-45B1-3655-3BACC722DA37}"/>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45930" y="5875104"/>
            <a:ext cx="457200" cy="457200"/>
          </a:xfrm>
          <a:prstGeom prst="rect">
            <a:avLst/>
          </a:prstGeom>
        </p:spPr>
      </p:pic>
      <p:pic>
        <p:nvPicPr>
          <p:cNvPr id="16" name="Picture 15">
            <a:extLst>
              <a:ext uri="{FF2B5EF4-FFF2-40B4-BE49-F238E27FC236}">
                <a16:creationId xmlns:a16="http://schemas.microsoft.com/office/drawing/2014/main" id="{66D227EB-3DCC-E180-0982-45430D6D46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9983" y="5266695"/>
            <a:ext cx="455591" cy="457200"/>
          </a:xfrm>
          <a:prstGeom prst="rect">
            <a:avLst/>
          </a:prstGeom>
        </p:spPr>
      </p:pic>
      <p:sp>
        <p:nvSpPr>
          <p:cNvPr id="17" name="Subtitle 2">
            <a:extLst>
              <a:ext uri="{FF2B5EF4-FFF2-40B4-BE49-F238E27FC236}">
                <a16:creationId xmlns:a16="http://schemas.microsoft.com/office/drawing/2014/main" id="{62BF6561-A0A5-6075-F0E7-6E0890428DF9}"/>
              </a:ext>
            </a:extLst>
          </p:cNvPr>
          <p:cNvSpPr txBox="1">
            <a:spLocks/>
          </p:cNvSpPr>
          <p:nvPr/>
        </p:nvSpPr>
        <p:spPr>
          <a:xfrm>
            <a:off x="903128" y="4745544"/>
            <a:ext cx="9985264" cy="336632"/>
          </a:xfrm>
          <a:prstGeom prst="rect">
            <a:avLst/>
          </a:prstGeom>
          <a:noFill/>
        </p:spPr>
        <p:txBody>
          <a:bodyPr vert="horz" lIns="91440" tIns="45720" rIns="91440" bIns="45720" rtlCol="0">
            <a:noAutofit/>
            <a:scene3d>
              <a:camera prst="orthographicFront"/>
              <a:lightRig rig="harsh" dir="t"/>
            </a:scene3d>
            <a:sp3d extrusionH="57150" prstMaterial="matte">
              <a:bevelT w="63500" h="12700" prst="angle"/>
              <a:contourClr>
                <a:schemeClr val="bg1">
                  <a:lumMod val="65000"/>
                </a:schemeClr>
              </a:contourClr>
            </a:sp3d>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700" b="1" dirty="0">
                <a:ln/>
                <a:latin typeface="Century Gothic" panose="020B0502020202020204" pitchFamily="34" charset="0"/>
                <a:ea typeface="Adobe Gothic Std B" panose="020B0800000000000000" pitchFamily="34" charset="-128"/>
              </a:rPr>
              <a:t>Unit 1, No 57, Reza 6, Reza Blvd, Ahmad Abad Blvd, Mashhad, Iran</a:t>
            </a:r>
          </a:p>
          <a:p>
            <a:endParaRPr lang="en-US" sz="1700" b="1" dirty="0">
              <a:ln/>
              <a:latin typeface="Berlin Sans FB" panose="020E0602020502020306" pitchFamily="34" charset="0"/>
              <a:ea typeface="Adobe Gothic Std B" panose="020B0800000000000000" pitchFamily="34" charset="-128"/>
            </a:endParaRPr>
          </a:p>
        </p:txBody>
      </p:sp>
      <p:sp>
        <p:nvSpPr>
          <p:cNvPr id="18" name="Subtitle 2">
            <a:extLst>
              <a:ext uri="{FF2B5EF4-FFF2-40B4-BE49-F238E27FC236}">
                <a16:creationId xmlns:a16="http://schemas.microsoft.com/office/drawing/2014/main" id="{E15A5086-0C55-4A20-9F55-C48CE7C7048B}"/>
              </a:ext>
            </a:extLst>
          </p:cNvPr>
          <p:cNvSpPr txBox="1">
            <a:spLocks/>
          </p:cNvSpPr>
          <p:nvPr/>
        </p:nvSpPr>
        <p:spPr>
          <a:xfrm>
            <a:off x="903129" y="5367099"/>
            <a:ext cx="3410665" cy="355466"/>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ln/>
                <a:latin typeface="Century Gothic" panose="020B0502020202020204" pitchFamily="34" charset="0"/>
                <a:ea typeface="Adobe Gothic Std B" panose="020B0800000000000000" pitchFamily="34" charset="-128"/>
              </a:rPr>
              <a:t>+98-51 3840 9224</a:t>
            </a:r>
            <a:endParaRPr lang="en-US" sz="1800" b="1" dirty="0">
              <a:ln/>
              <a:latin typeface="Berlin Sans FB" panose="020E0602020502020306" pitchFamily="34" charset="0"/>
              <a:ea typeface="Adobe Gothic Std B" panose="020B0800000000000000" pitchFamily="34" charset="-128"/>
            </a:endParaRPr>
          </a:p>
        </p:txBody>
      </p:sp>
      <p:sp>
        <p:nvSpPr>
          <p:cNvPr id="19" name="Subtitle 2">
            <a:extLst>
              <a:ext uri="{FF2B5EF4-FFF2-40B4-BE49-F238E27FC236}">
                <a16:creationId xmlns:a16="http://schemas.microsoft.com/office/drawing/2014/main" id="{B2DFA026-250E-B287-9532-421519BD7898}"/>
              </a:ext>
            </a:extLst>
          </p:cNvPr>
          <p:cNvSpPr txBox="1">
            <a:spLocks/>
          </p:cNvSpPr>
          <p:nvPr/>
        </p:nvSpPr>
        <p:spPr>
          <a:xfrm>
            <a:off x="903128" y="5925971"/>
            <a:ext cx="3410665" cy="355466"/>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ln/>
                <a:latin typeface="Century Gothic" panose="020B0502020202020204" pitchFamily="34" charset="0"/>
                <a:ea typeface="Adobe Gothic Std B" panose="020B0800000000000000" pitchFamily="34" charset="-128"/>
              </a:rPr>
              <a:t>www.raimandma.com</a:t>
            </a:r>
            <a:endParaRPr lang="en-US" sz="1800" b="1" dirty="0">
              <a:ln/>
              <a:latin typeface="Berlin Sans FB" panose="020E0602020502020306" pitchFamily="34" charset="0"/>
              <a:ea typeface="Adobe Gothic Std B" panose="020B0800000000000000" pitchFamily="34" charset="-128"/>
            </a:endParaRPr>
          </a:p>
        </p:txBody>
      </p:sp>
      <p:sp>
        <p:nvSpPr>
          <p:cNvPr id="20" name="Subtitle 2">
            <a:extLst>
              <a:ext uri="{FF2B5EF4-FFF2-40B4-BE49-F238E27FC236}">
                <a16:creationId xmlns:a16="http://schemas.microsoft.com/office/drawing/2014/main" id="{25B091D5-6960-06D2-7220-C9A7659226E8}"/>
              </a:ext>
            </a:extLst>
          </p:cNvPr>
          <p:cNvSpPr txBox="1">
            <a:spLocks/>
          </p:cNvSpPr>
          <p:nvPr/>
        </p:nvSpPr>
        <p:spPr>
          <a:xfrm>
            <a:off x="6046345" y="5362438"/>
            <a:ext cx="3410665" cy="355466"/>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ln/>
                <a:latin typeface="Century Gothic" panose="020B0502020202020204" pitchFamily="34" charset="0"/>
                <a:ea typeface="Adobe Gothic Std B" panose="020B0800000000000000" pitchFamily="34" charset="-128"/>
              </a:rPr>
              <a:t>+98-938 380 2555</a:t>
            </a:r>
            <a:endParaRPr lang="en-US" sz="1800" b="1" dirty="0">
              <a:ln/>
              <a:latin typeface="Berlin Sans FB" panose="020E0602020502020306" pitchFamily="34" charset="0"/>
              <a:ea typeface="Adobe Gothic Std B" panose="020B0800000000000000" pitchFamily="34" charset="-128"/>
            </a:endParaRPr>
          </a:p>
        </p:txBody>
      </p:sp>
      <p:sp>
        <p:nvSpPr>
          <p:cNvPr id="21" name="Subtitle 2">
            <a:extLst>
              <a:ext uri="{FF2B5EF4-FFF2-40B4-BE49-F238E27FC236}">
                <a16:creationId xmlns:a16="http://schemas.microsoft.com/office/drawing/2014/main" id="{105E194F-B5F4-187B-BCF2-5520AB9C942C}"/>
              </a:ext>
            </a:extLst>
          </p:cNvPr>
          <p:cNvSpPr txBox="1">
            <a:spLocks/>
          </p:cNvSpPr>
          <p:nvPr/>
        </p:nvSpPr>
        <p:spPr>
          <a:xfrm>
            <a:off x="6046344" y="6062586"/>
            <a:ext cx="3410665" cy="355466"/>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b="1" dirty="0">
                <a:ln/>
                <a:latin typeface="Century Gothic" panose="020B0502020202020204" pitchFamily="34" charset="0"/>
                <a:ea typeface="Adobe Gothic Std B" panose="020B0800000000000000" pitchFamily="34" charset="-128"/>
              </a:rPr>
              <a:t>sales@raimandma.com</a:t>
            </a:r>
          </a:p>
          <a:p>
            <a:pPr algn="l">
              <a:lnSpc>
                <a:spcPct val="100000"/>
              </a:lnSpc>
            </a:pPr>
            <a:r>
              <a:rPr lang="en-US" sz="1800" b="1" dirty="0">
                <a:ln/>
                <a:latin typeface="Century Gothic" panose="020B0502020202020204" pitchFamily="34" charset="0"/>
                <a:ea typeface="Adobe Gothic Std B" panose="020B0800000000000000" pitchFamily="34" charset="-128"/>
              </a:rPr>
              <a:t>ms.raimandma@gmail.com</a:t>
            </a:r>
          </a:p>
        </p:txBody>
      </p:sp>
      <p:sp>
        <p:nvSpPr>
          <p:cNvPr id="23" name="TextBox 22">
            <a:extLst>
              <a:ext uri="{FF2B5EF4-FFF2-40B4-BE49-F238E27FC236}">
                <a16:creationId xmlns:a16="http://schemas.microsoft.com/office/drawing/2014/main" id="{8CB63BF4-A852-72A8-B91B-62EFADA14EB9}"/>
              </a:ext>
            </a:extLst>
          </p:cNvPr>
          <p:cNvSpPr txBox="1"/>
          <p:nvPr/>
        </p:nvSpPr>
        <p:spPr>
          <a:xfrm>
            <a:off x="1997674" y="3423685"/>
            <a:ext cx="6938887" cy="1292662"/>
          </a:xfrm>
          <a:prstGeom prst="rect">
            <a:avLst/>
          </a:prstGeom>
          <a:noFill/>
        </p:spPr>
        <p:txBody>
          <a:bodyPr wrap="non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latin typeface="Century Gothic" panose="020B0502020202020204" pitchFamily="34" charset="0"/>
              </a:rPr>
              <a:t>Raimand Mehr Afarin Industrial Group Co,</a:t>
            </a:r>
          </a:p>
          <a:p>
            <a:pPr algn="ctr"/>
            <a:endParaRPr lang="en-US" b="1" dirty="0">
              <a:ln/>
              <a:latin typeface="Century Gothic" panose="020B0502020202020204" pitchFamily="34" charset="0"/>
            </a:endParaRPr>
          </a:p>
          <a:p>
            <a:pPr algn="ctr"/>
            <a:r>
              <a:rPr lang="en-US" b="1" dirty="0">
                <a:ln/>
                <a:latin typeface="Century Gothic" panose="020B0502020202020204" pitchFamily="34" charset="0"/>
              </a:rPr>
              <a:t>Powering Production, Delivering Excellence</a:t>
            </a:r>
            <a:endParaRPr lang="fa-IR" b="1" dirty="0">
              <a:ln/>
              <a:latin typeface="Century Gothic" panose="020B0502020202020204" pitchFamily="34" charset="0"/>
            </a:endParaRPr>
          </a:p>
          <a:p>
            <a:endParaRPr lang="fa-IR" b="1" dirty="0">
              <a:ln/>
            </a:endParaRPr>
          </a:p>
        </p:txBody>
      </p:sp>
    </p:spTree>
    <p:extLst>
      <p:ext uri="{BB962C8B-B14F-4D97-AF65-F5344CB8AC3E}">
        <p14:creationId xmlns:p14="http://schemas.microsoft.com/office/powerpoint/2010/main" val="2613881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51A82C12-6F9B-2D67-F73B-B220EAB80491}"/>
            </a:ext>
          </a:extLst>
        </p:cNvPr>
        <p:cNvGrpSpPr/>
        <p:nvPr/>
      </p:nvGrpSpPr>
      <p:grpSpPr>
        <a:xfrm>
          <a:off x="0" y="0"/>
          <a:ext cx="0" cy="0"/>
          <a:chOff x="0" y="0"/>
          <a:chExt cx="0" cy="0"/>
        </a:xfrm>
      </p:grpSpPr>
      <p:sp>
        <p:nvSpPr>
          <p:cNvPr id="7" name="Rounded Rectangle 28">
            <a:extLst>
              <a:ext uri="{FF2B5EF4-FFF2-40B4-BE49-F238E27FC236}">
                <a16:creationId xmlns:a16="http://schemas.microsoft.com/office/drawing/2014/main" id="{36EF6916-813D-C2D7-47EF-34013C40F972}"/>
              </a:ext>
            </a:extLst>
          </p:cNvPr>
          <p:cNvSpPr/>
          <p:nvPr/>
        </p:nvSpPr>
        <p:spPr>
          <a:xfrm>
            <a:off x="1" y="3305500"/>
            <a:ext cx="11268074" cy="3552500"/>
          </a:xfrm>
          <a:prstGeom prst="roundRect">
            <a:avLst/>
          </a:prstGeom>
          <a:solidFill>
            <a:schemeClr val="tx1">
              <a:lumMod val="95000"/>
            </a:schemeClr>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b="1" dirty="0"/>
          </a:p>
        </p:txBody>
      </p:sp>
      <p:sp>
        <p:nvSpPr>
          <p:cNvPr id="43" name="Rectangle 42">
            <a:extLst>
              <a:ext uri="{FF2B5EF4-FFF2-40B4-BE49-F238E27FC236}">
                <a16:creationId xmlns:a16="http://schemas.microsoft.com/office/drawing/2014/main" id="{D6873D63-F855-987E-1AEB-E7451FEF08BC}"/>
              </a:ext>
            </a:extLst>
          </p:cNvPr>
          <p:cNvSpPr/>
          <p:nvPr/>
        </p:nvSpPr>
        <p:spPr>
          <a:xfrm>
            <a:off x="6885845" y="2349302"/>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lowchart: Document 4">
            <a:extLst>
              <a:ext uri="{FF2B5EF4-FFF2-40B4-BE49-F238E27FC236}">
                <a16:creationId xmlns:a16="http://schemas.microsoft.com/office/drawing/2014/main" id="{C4C7B9E5-5414-8DAA-EA35-AE7517D27E33}"/>
              </a:ext>
            </a:extLst>
          </p:cNvPr>
          <p:cNvSpPr/>
          <p:nvPr/>
        </p:nvSpPr>
        <p:spPr>
          <a:xfrm rot="5400000">
            <a:off x="8107404" y="2878911"/>
            <a:ext cx="7002532" cy="1203302"/>
          </a:xfrm>
          <a:prstGeom prst="flowChartDocumen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lowchart: Document 10">
            <a:extLst>
              <a:ext uri="{FF2B5EF4-FFF2-40B4-BE49-F238E27FC236}">
                <a16:creationId xmlns:a16="http://schemas.microsoft.com/office/drawing/2014/main" id="{7DDDC023-F40B-72A4-1724-303C42E51765}"/>
              </a:ext>
            </a:extLst>
          </p:cNvPr>
          <p:cNvSpPr/>
          <p:nvPr/>
        </p:nvSpPr>
        <p:spPr>
          <a:xfrm rot="5400000">
            <a:off x="8191279" y="28693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ocument 11">
            <a:extLst>
              <a:ext uri="{FF2B5EF4-FFF2-40B4-BE49-F238E27FC236}">
                <a16:creationId xmlns:a16="http://schemas.microsoft.com/office/drawing/2014/main" id="{200AD986-5C4B-D5F4-775C-8BD621ABDCFB}"/>
              </a:ext>
            </a:extLst>
          </p:cNvPr>
          <p:cNvSpPr/>
          <p:nvPr/>
        </p:nvSpPr>
        <p:spPr>
          <a:xfrm rot="5400000">
            <a:off x="8310444" y="2864786"/>
            <a:ext cx="7002532" cy="1203302"/>
          </a:xfrm>
          <a:prstGeom prst="flowChartDocumen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ocument 12">
            <a:extLst>
              <a:ext uri="{FF2B5EF4-FFF2-40B4-BE49-F238E27FC236}">
                <a16:creationId xmlns:a16="http://schemas.microsoft.com/office/drawing/2014/main" id="{83DD7F29-6625-214F-BB56-132376149146}"/>
              </a:ext>
            </a:extLst>
          </p:cNvPr>
          <p:cNvSpPr/>
          <p:nvPr/>
        </p:nvSpPr>
        <p:spPr>
          <a:xfrm rot="5400000">
            <a:off x="8434686" y="28647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87FBE9B8-1009-6827-1A31-3D70AD0CEB33}"/>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681A38AE-490F-2CF9-F019-2A6194F44387}"/>
              </a:ext>
            </a:extLst>
          </p:cNvPr>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6A6C26AE-2300-B179-E96B-8E880060EDF5}"/>
              </a:ext>
            </a:extLst>
          </p:cNvPr>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FF90F0F6-12EA-6753-10E4-B5CC95E94D03}"/>
              </a:ext>
            </a:extLst>
          </p:cNvPr>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75784ECB-27E8-0A96-FA47-CB5B9D743E86}"/>
              </a:ext>
            </a:extLst>
          </p:cNvPr>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C8FE9B1-F385-25E0-03AA-1B810B99E2C5}"/>
              </a:ext>
            </a:extLst>
          </p:cNvPr>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DACF1BD-E991-8730-F056-894566E0BE38}"/>
              </a:ext>
            </a:extLst>
          </p:cNvPr>
          <p:cNvSpPr/>
          <p:nvPr/>
        </p:nvSpPr>
        <p:spPr>
          <a:xfrm>
            <a:off x="-36718" y="-104005"/>
            <a:ext cx="1729507" cy="1803943"/>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B74A4912-20C2-76E1-3056-EA708AB53BF5}"/>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64E0E926-A240-8285-E36A-6471B12E6F59}"/>
              </a:ext>
            </a:extLst>
          </p:cNvPr>
          <p:cNvSpPr txBox="1"/>
          <p:nvPr/>
        </p:nvSpPr>
        <p:spPr>
          <a:xfrm>
            <a:off x="2405379" y="597008"/>
            <a:ext cx="7455477" cy="830997"/>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effectLst>
                  <a:glow rad="228600">
                    <a:schemeClr val="accent6">
                      <a:satMod val="175000"/>
                      <a:alpha val="40000"/>
                    </a:schemeClr>
                  </a:glow>
                </a:effectLst>
                <a:latin typeface="Century Gothic" panose="020B0502020202020204" pitchFamily="34" charset="0"/>
              </a:rPr>
              <a:t>Table Of Content:</a:t>
            </a:r>
            <a:endParaRPr lang="fa-IR" sz="4800" b="1" dirty="0">
              <a:ln/>
              <a:effectLst>
                <a:glow rad="228600">
                  <a:schemeClr val="accent6">
                    <a:satMod val="175000"/>
                    <a:alpha val="40000"/>
                  </a:schemeClr>
                </a:glow>
              </a:effectLst>
              <a:latin typeface="Century Gothic" panose="020B0502020202020204" pitchFamily="34" charset="0"/>
            </a:endParaRPr>
          </a:p>
        </p:txBody>
      </p:sp>
      <p:sp>
        <p:nvSpPr>
          <p:cNvPr id="42" name="Diamond 41">
            <a:extLst>
              <a:ext uri="{FF2B5EF4-FFF2-40B4-BE49-F238E27FC236}">
                <a16:creationId xmlns:a16="http://schemas.microsoft.com/office/drawing/2014/main" id="{3A0969D5-412C-48C7-1B02-DA5446947196}"/>
              </a:ext>
            </a:extLst>
          </p:cNvPr>
          <p:cNvSpPr/>
          <p:nvPr/>
        </p:nvSpPr>
        <p:spPr>
          <a:xfrm>
            <a:off x="5290749" y="1539063"/>
            <a:ext cx="1692000" cy="1692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Diamond 43">
            <a:extLst>
              <a:ext uri="{FF2B5EF4-FFF2-40B4-BE49-F238E27FC236}">
                <a16:creationId xmlns:a16="http://schemas.microsoft.com/office/drawing/2014/main" id="{E2271984-2479-2469-F65A-3810F3B87690}"/>
              </a:ext>
            </a:extLst>
          </p:cNvPr>
          <p:cNvSpPr/>
          <p:nvPr/>
        </p:nvSpPr>
        <p:spPr>
          <a:xfrm>
            <a:off x="5349146" y="1585870"/>
            <a:ext cx="1584000" cy="1584000"/>
          </a:xfrm>
          <a:prstGeom prst="diamond">
            <a:avLst/>
          </a:prstGeom>
          <a:solidFill>
            <a:schemeClr val="tx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Diamond 44">
            <a:extLst>
              <a:ext uri="{FF2B5EF4-FFF2-40B4-BE49-F238E27FC236}">
                <a16:creationId xmlns:a16="http://schemas.microsoft.com/office/drawing/2014/main" id="{7A70863A-42B5-EAB4-75C0-CFD41683D42D}"/>
              </a:ext>
            </a:extLst>
          </p:cNvPr>
          <p:cNvSpPr/>
          <p:nvPr/>
        </p:nvSpPr>
        <p:spPr>
          <a:xfrm>
            <a:off x="5399870" y="1637538"/>
            <a:ext cx="1476000" cy="1476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Diamond 45">
            <a:extLst>
              <a:ext uri="{FF2B5EF4-FFF2-40B4-BE49-F238E27FC236}">
                <a16:creationId xmlns:a16="http://schemas.microsoft.com/office/drawing/2014/main" id="{A787F868-323B-8BD1-80D1-3F4C0B87DD5A}"/>
              </a:ext>
            </a:extLst>
          </p:cNvPr>
          <p:cNvSpPr/>
          <p:nvPr/>
        </p:nvSpPr>
        <p:spPr>
          <a:xfrm>
            <a:off x="5467118" y="1711975"/>
            <a:ext cx="1332000" cy="1332000"/>
          </a:xfrm>
          <a:prstGeom prst="diamond">
            <a:avLst/>
          </a:prstGeom>
          <a:solidFill>
            <a:schemeClr val="tx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Diamond 46">
            <a:extLst>
              <a:ext uri="{FF2B5EF4-FFF2-40B4-BE49-F238E27FC236}">
                <a16:creationId xmlns:a16="http://schemas.microsoft.com/office/drawing/2014/main" id="{EFE926B6-C3E8-6580-A119-08AF50DD932A}"/>
              </a:ext>
            </a:extLst>
          </p:cNvPr>
          <p:cNvSpPr/>
          <p:nvPr/>
        </p:nvSpPr>
        <p:spPr>
          <a:xfrm>
            <a:off x="5521118" y="1749425"/>
            <a:ext cx="1224000" cy="1224000"/>
          </a:xfrm>
          <a:prstGeom prst="diamond">
            <a:avLst/>
          </a:prstGeom>
          <a:solidFill>
            <a:srgbClr val="DC6419"/>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Arc 47">
            <a:extLst>
              <a:ext uri="{FF2B5EF4-FFF2-40B4-BE49-F238E27FC236}">
                <a16:creationId xmlns:a16="http://schemas.microsoft.com/office/drawing/2014/main" id="{DA111531-9C36-DE05-4A3C-00A98623EB70}"/>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07651EC5-0F45-F109-9E7B-9161B71933B7}"/>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50" name="Rectangle 49">
            <a:extLst>
              <a:ext uri="{FF2B5EF4-FFF2-40B4-BE49-F238E27FC236}">
                <a16:creationId xmlns:a16="http://schemas.microsoft.com/office/drawing/2014/main" id="{CF71CA64-033B-EE90-B7D7-2D952B60102F}"/>
              </a:ext>
            </a:extLst>
          </p:cNvPr>
          <p:cNvSpPr/>
          <p:nvPr/>
        </p:nvSpPr>
        <p:spPr>
          <a:xfrm>
            <a:off x="0" y="2361425"/>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graphicFrame>
        <p:nvGraphicFramePr>
          <p:cNvPr id="3" name="Table 2">
            <a:extLst>
              <a:ext uri="{FF2B5EF4-FFF2-40B4-BE49-F238E27FC236}">
                <a16:creationId xmlns:a16="http://schemas.microsoft.com/office/drawing/2014/main" id="{0F3FD529-E5D1-24C5-41A0-1743AD5EE475}"/>
              </a:ext>
            </a:extLst>
          </p:cNvPr>
          <p:cNvGraphicFramePr>
            <a:graphicFrameLocks noGrp="1"/>
          </p:cNvGraphicFramePr>
          <p:nvPr>
            <p:extLst>
              <p:ext uri="{D42A27DB-BD31-4B8C-83A1-F6EECF244321}">
                <p14:modId xmlns:p14="http://schemas.microsoft.com/office/powerpoint/2010/main" val="3336794282"/>
              </p:ext>
            </p:extLst>
          </p:nvPr>
        </p:nvGraphicFramePr>
        <p:xfrm>
          <a:off x="1367225" y="3490087"/>
          <a:ext cx="8307786" cy="3108960"/>
        </p:xfrm>
        <a:graphic>
          <a:graphicData uri="http://schemas.openxmlformats.org/drawingml/2006/table">
            <a:tbl>
              <a:tblPr rtl="1" firstRow="1" bandRow="1">
                <a:tableStyleId>{5C22544A-7EE6-4342-B048-85BDC9FD1C3A}</a:tableStyleId>
              </a:tblPr>
              <a:tblGrid>
                <a:gridCol w="2409803">
                  <a:extLst>
                    <a:ext uri="{9D8B030D-6E8A-4147-A177-3AD203B41FA5}">
                      <a16:colId xmlns:a16="http://schemas.microsoft.com/office/drawing/2014/main" val="260671907"/>
                    </a:ext>
                  </a:extLst>
                </a:gridCol>
                <a:gridCol w="5897983">
                  <a:extLst>
                    <a:ext uri="{9D8B030D-6E8A-4147-A177-3AD203B41FA5}">
                      <a16:colId xmlns:a16="http://schemas.microsoft.com/office/drawing/2014/main" val="4124038546"/>
                    </a:ext>
                  </a:extLst>
                </a:gridCol>
              </a:tblGrid>
              <a:tr h="234590">
                <a:tc>
                  <a:txBody>
                    <a:bodyPr/>
                    <a:lstStyle/>
                    <a:p>
                      <a:pPr algn="l" rtl="0"/>
                      <a:r>
                        <a:rPr lang="en-US" sz="1100" b="1" cap="none" spc="0" dirty="0">
                          <a:ln/>
                          <a:solidFill>
                            <a:schemeClr val="tx1"/>
                          </a:solidFill>
                          <a:effectLst/>
                          <a:latin typeface="Century Gothic" panose="020B0502020202020204" pitchFamily="34" charset="0"/>
                        </a:rPr>
                        <a:t>Page 3</a:t>
                      </a:r>
                      <a:endParaRPr lang="fa-IR" sz="1100" b="1" cap="none" spc="0" dirty="0">
                        <a:ln/>
                        <a:solidFill>
                          <a:schemeClr val="tx1"/>
                        </a:solidFill>
                        <a:effectLst/>
                        <a:latin typeface="Century Gothic" panose="020B0502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lgn="l" rtl="0">
                        <a:buFont typeface="Arial" panose="020B0604020202020204" pitchFamily="34" charset="0"/>
                        <a:buChar char="•"/>
                      </a:pPr>
                      <a:r>
                        <a:rPr lang="en-US" sz="1100" b="1" cap="none" spc="0" dirty="0">
                          <a:ln/>
                          <a:solidFill>
                            <a:schemeClr val="tx1"/>
                          </a:solidFill>
                          <a:effectLst/>
                          <a:latin typeface="Century Gothic" panose="020B0502020202020204" pitchFamily="34" charset="0"/>
                        </a:rPr>
                        <a:t>Corporate Overview: </a:t>
                      </a:r>
                      <a:endParaRPr lang="fa-IR" sz="1100" b="1" cap="none" spc="0" dirty="0">
                        <a:ln/>
                        <a:solidFill>
                          <a:schemeClr val="tx1"/>
                        </a:solidFill>
                        <a:effectLst/>
                        <a:latin typeface="Century Gothic" panose="020B0502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6453326"/>
                  </a:ext>
                </a:extLst>
              </a:tr>
              <a:tr h="234590">
                <a:tc>
                  <a:txBody>
                    <a:bodyPr/>
                    <a:lstStyle/>
                    <a:p>
                      <a:pPr algn="l" rtl="0"/>
                      <a:r>
                        <a:rPr lang="en-US" sz="1100" b="1" cap="none" spc="0" dirty="0">
                          <a:ln/>
                          <a:solidFill>
                            <a:schemeClr val="tx1"/>
                          </a:solidFill>
                          <a:effectLst/>
                          <a:latin typeface="Century Gothic" panose="020B0502020202020204" pitchFamily="34" charset="0"/>
                        </a:rPr>
                        <a:t>Page 4</a:t>
                      </a:r>
                      <a:endParaRPr lang="fa-IR" sz="1100" b="1" cap="none" spc="0" dirty="0">
                        <a:ln/>
                        <a:solidFill>
                          <a:schemeClr val="tx1"/>
                        </a:solidFill>
                        <a:effectLst/>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rtl="0">
                        <a:buFont typeface="Arial" panose="020B0604020202020204" pitchFamily="34" charset="0"/>
                        <a:buChar char="•"/>
                      </a:pPr>
                      <a:r>
                        <a:rPr lang="en-US" sz="1100" b="1" cap="none" spc="0" dirty="0">
                          <a:ln/>
                          <a:solidFill>
                            <a:schemeClr val="tx1"/>
                          </a:solidFill>
                          <a:effectLst/>
                          <a:latin typeface="Century Gothic" panose="020B0502020202020204" pitchFamily="34" charset="0"/>
                        </a:rPr>
                        <a:t>Who We Are: </a:t>
                      </a:r>
                      <a:endParaRPr lang="fa-IR" sz="1100" b="1" cap="none" spc="0" dirty="0">
                        <a:ln/>
                        <a:solidFill>
                          <a:schemeClr val="tx1"/>
                        </a:solidFill>
                        <a:effectLst/>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073393"/>
                  </a:ext>
                </a:extLst>
              </a:tr>
              <a:tr h="234590">
                <a:tc>
                  <a:txBody>
                    <a:bodyPr/>
                    <a:lstStyle/>
                    <a:p>
                      <a:pPr algn="l" rtl="0"/>
                      <a:r>
                        <a:rPr lang="en-US" sz="1100" b="1" cap="none" spc="0" dirty="0">
                          <a:ln/>
                          <a:solidFill>
                            <a:schemeClr val="tx1"/>
                          </a:solidFill>
                          <a:effectLst/>
                          <a:latin typeface="Century Gothic" panose="020B0502020202020204" pitchFamily="34" charset="0"/>
                        </a:rPr>
                        <a:t>Page 5</a:t>
                      </a:r>
                      <a:endParaRPr lang="fa-IR" sz="1100" b="1" cap="none" spc="0" dirty="0">
                        <a:ln/>
                        <a:solidFill>
                          <a:schemeClr val="tx1"/>
                        </a:solidFill>
                        <a:effectLst/>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rtl="0">
                        <a:buFont typeface="Arial" panose="020B0604020202020204" pitchFamily="34" charset="0"/>
                        <a:buChar char="•"/>
                      </a:pPr>
                      <a:r>
                        <a:rPr lang="en-US" sz="1100" b="1" cap="none" spc="0" dirty="0">
                          <a:ln/>
                          <a:solidFill>
                            <a:schemeClr val="tx1"/>
                          </a:solidFill>
                          <a:effectLst/>
                          <a:latin typeface="Century Gothic" panose="020B0502020202020204" pitchFamily="34" charset="0"/>
                        </a:rPr>
                        <a:t>What We Do: </a:t>
                      </a:r>
                      <a:endParaRPr lang="fa-IR" sz="1100" b="1" cap="none" spc="0" dirty="0">
                        <a:ln/>
                        <a:solidFill>
                          <a:schemeClr val="tx1"/>
                        </a:solidFill>
                        <a:effectLst/>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4545405"/>
                  </a:ext>
                </a:extLst>
              </a:tr>
              <a:tr h="234590">
                <a:tc>
                  <a:txBody>
                    <a:bodyPr/>
                    <a:lstStyle/>
                    <a:p>
                      <a:pPr algn="l" rtl="0"/>
                      <a:r>
                        <a:rPr lang="en-US" sz="1100" b="1" cap="none" spc="0" dirty="0">
                          <a:ln/>
                          <a:solidFill>
                            <a:schemeClr val="tx1"/>
                          </a:solidFill>
                          <a:effectLst/>
                          <a:latin typeface="Century Gothic" panose="020B0502020202020204" pitchFamily="34" charset="0"/>
                        </a:rPr>
                        <a:t>Page 6</a:t>
                      </a:r>
                      <a:endParaRPr lang="fa-IR" sz="1100" b="1" cap="none" spc="0" dirty="0">
                        <a:ln/>
                        <a:solidFill>
                          <a:schemeClr val="tx1"/>
                        </a:solidFill>
                        <a:effectLst/>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rtl="0">
                        <a:buFont typeface="Arial" panose="020B0604020202020204" pitchFamily="34" charset="0"/>
                        <a:buChar char="•"/>
                      </a:pPr>
                      <a:r>
                        <a:rPr lang="en-US" sz="1100" b="1" cap="none" spc="0" dirty="0">
                          <a:ln/>
                          <a:solidFill>
                            <a:schemeClr val="tx1"/>
                          </a:solidFill>
                          <a:effectLst/>
                          <a:latin typeface="Century Gothic" panose="020B0502020202020204" pitchFamily="34" charset="0"/>
                        </a:rPr>
                        <a:t>Mission &amp; Vision Statement: </a:t>
                      </a:r>
                      <a:endParaRPr lang="fa-IR" sz="1100" b="1" cap="none" spc="0" dirty="0">
                        <a:ln/>
                        <a:solidFill>
                          <a:schemeClr val="tx1"/>
                        </a:solidFill>
                        <a:effectLst/>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942755"/>
                  </a:ext>
                </a:extLst>
              </a:tr>
              <a:tr h="234590">
                <a:tc>
                  <a:txBody>
                    <a:bodyPr/>
                    <a:lstStyle/>
                    <a:p>
                      <a:pPr algn="l" rtl="0"/>
                      <a:r>
                        <a:rPr lang="en-US" sz="1100" b="1" cap="none" spc="0" dirty="0">
                          <a:ln/>
                          <a:solidFill>
                            <a:schemeClr val="tx1"/>
                          </a:solidFill>
                          <a:effectLst/>
                          <a:latin typeface="Century Gothic" panose="020B0502020202020204" pitchFamily="34" charset="0"/>
                        </a:rPr>
                        <a:t>Page 7</a:t>
                      </a:r>
                      <a:endParaRPr lang="fa-IR" sz="1100" b="1" cap="none" spc="0" dirty="0">
                        <a:ln/>
                        <a:solidFill>
                          <a:schemeClr val="tx1"/>
                        </a:solidFill>
                        <a:effectLst/>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cap="none" spc="0" dirty="0">
                          <a:ln/>
                          <a:solidFill>
                            <a:schemeClr val="tx1"/>
                          </a:solidFill>
                          <a:effectLst/>
                          <a:latin typeface="Century Gothic" panose="020B0502020202020204" pitchFamily="34" charset="0"/>
                        </a:rPr>
                        <a:t>Core Values: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1012041"/>
                  </a:ext>
                </a:extLst>
              </a:tr>
              <a:tr h="234590">
                <a:tc>
                  <a:txBody>
                    <a:bodyPr/>
                    <a:lstStyle/>
                    <a:p>
                      <a:pPr algn="l" rtl="0"/>
                      <a:r>
                        <a:rPr lang="en-US" sz="1100" b="1" cap="none" spc="0" dirty="0">
                          <a:ln/>
                          <a:solidFill>
                            <a:schemeClr val="tx1"/>
                          </a:solidFill>
                          <a:effectLst/>
                          <a:latin typeface="Century Gothic" panose="020B0502020202020204" pitchFamily="34" charset="0"/>
                        </a:rPr>
                        <a:t>Page 8</a:t>
                      </a:r>
                      <a:endParaRPr lang="fa-IR" sz="1100" b="1" cap="none" spc="0" dirty="0">
                        <a:ln/>
                        <a:solidFill>
                          <a:schemeClr val="tx1"/>
                        </a:solidFill>
                        <a:effectLst/>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cap="none" spc="0" dirty="0">
                          <a:ln/>
                          <a:solidFill>
                            <a:schemeClr val="tx1"/>
                          </a:solidFill>
                          <a:effectLst/>
                          <a:latin typeface="Century Gothic" panose="020B0502020202020204" pitchFamily="34" charset="0"/>
                        </a:rPr>
                        <a:t>Our Business Areas: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6582799"/>
                  </a:ext>
                </a:extLst>
              </a:tr>
              <a:tr h="234590">
                <a:tc>
                  <a:txBody>
                    <a:bodyPr/>
                    <a:lstStyle/>
                    <a:p>
                      <a:pPr algn="l" rtl="0"/>
                      <a:r>
                        <a:rPr lang="en-US" sz="1100" b="1" cap="none" spc="0" dirty="0">
                          <a:ln/>
                          <a:solidFill>
                            <a:schemeClr val="tx1"/>
                          </a:solidFill>
                          <a:effectLst/>
                          <a:latin typeface="Century Gothic" panose="020B0502020202020204" pitchFamily="34" charset="0"/>
                        </a:rPr>
                        <a:t>Page 10</a:t>
                      </a:r>
                      <a:endParaRPr lang="fa-IR" sz="1100" b="1" cap="none" spc="0" dirty="0">
                        <a:ln/>
                        <a:solidFill>
                          <a:schemeClr val="tx1"/>
                        </a:solidFill>
                        <a:effectLst/>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cap="none" spc="0" dirty="0">
                          <a:ln/>
                          <a:solidFill>
                            <a:schemeClr val="tx1"/>
                          </a:solidFill>
                          <a:effectLst/>
                          <a:latin typeface="Century Gothic" panose="020B0502020202020204" pitchFamily="34" charset="0"/>
                        </a:rPr>
                        <a:t>Products &amp; Monthly Supply Capacities: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431599"/>
                  </a:ext>
                </a:extLst>
              </a:tr>
              <a:tr h="234590">
                <a:tc>
                  <a:txBody>
                    <a:bodyPr/>
                    <a:lstStyle/>
                    <a:p>
                      <a:pPr algn="l" rtl="0"/>
                      <a:r>
                        <a:rPr lang="en-US" sz="1100" b="1" cap="none" spc="0" dirty="0">
                          <a:ln/>
                          <a:solidFill>
                            <a:schemeClr val="tx1"/>
                          </a:solidFill>
                          <a:effectLst/>
                          <a:latin typeface="Century Gothic" panose="020B0502020202020204" pitchFamily="34" charset="0"/>
                        </a:rPr>
                        <a:t>Page 14</a:t>
                      </a:r>
                      <a:endParaRPr lang="fa-IR" sz="1100" b="1" cap="none" spc="0" dirty="0">
                        <a:ln/>
                        <a:solidFill>
                          <a:schemeClr val="tx1"/>
                        </a:solidFill>
                        <a:effectLst/>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cap="none" spc="0" dirty="0">
                          <a:ln/>
                          <a:solidFill>
                            <a:schemeClr val="tx1"/>
                          </a:solidFill>
                          <a:effectLst/>
                          <a:latin typeface="Century Gothic" panose="020B0502020202020204" pitchFamily="34" charset="0"/>
                        </a:rPr>
                        <a:t>Quality Assurance: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7307437"/>
                  </a:ext>
                </a:extLst>
              </a:tr>
              <a:tr h="234590">
                <a:tc>
                  <a:txBody>
                    <a:bodyPr/>
                    <a:lstStyle/>
                    <a:p>
                      <a:pPr algn="l" rtl="0"/>
                      <a:r>
                        <a:rPr lang="en-US" sz="1100" b="1" cap="none" spc="0" dirty="0">
                          <a:ln/>
                          <a:solidFill>
                            <a:schemeClr val="tx1"/>
                          </a:solidFill>
                          <a:effectLst/>
                          <a:latin typeface="Century Gothic" panose="020B0502020202020204" pitchFamily="34" charset="0"/>
                        </a:rPr>
                        <a:t>Page 15</a:t>
                      </a:r>
                      <a:endParaRPr lang="fa-IR" sz="1100" b="1" cap="none" spc="0" dirty="0">
                        <a:ln/>
                        <a:solidFill>
                          <a:schemeClr val="tx1"/>
                        </a:solidFill>
                        <a:effectLst/>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cap="none" spc="0" dirty="0">
                          <a:ln/>
                          <a:solidFill>
                            <a:schemeClr val="tx1"/>
                          </a:solidFill>
                          <a:effectLst/>
                          <a:latin typeface="Century Gothic" panose="020B0502020202020204" pitchFamily="34" charset="0"/>
                        </a:rPr>
                        <a:t>Our Strengths: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6087820"/>
                  </a:ext>
                </a:extLst>
              </a:tr>
              <a:tr h="234590">
                <a:tc>
                  <a:txBody>
                    <a:bodyPr/>
                    <a:lstStyle/>
                    <a:p>
                      <a:pPr algn="l" rtl="0"/>
                      <a:r>
                        <a:rPr lang="en-US" sz="1100" b="1" cap="none" spc="0" dirty="0">
                          <a:ln/>
                          <a:solidFill>
                            <a:schemeClr val="tx1"/>
                          </a:solidFill>
                          <a:effectLst/>
                          <a:latin typeface="Century Gothic" panose="020B0502020202020204" pitchFamily="34" charset="0"/>
                        </a:rPr>
                        <a:t>Page 16</a:t>
                      </a:r>
                      <a:endParaRPr lang="fa-IR" sz="1100" b="1" cap="none" spc="0" dirty="0">
                        <a:ln/>
                        <a:solidFill>
                          <a:schemeClr val="tx1"/>
                        </a:solidFill>
                        <a:effectLst/>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cap="none" spc="0" dirty="0">
                          <a:ln/>
                          <a:solidFill>
                            <a:schemeClr val="tx1"/>
                          </a:solidFill>
                          <a:effectLst/>
                          <a:latin typeface="Century Gothic" panose="020B0502020202020204" pitchFamily="34" charset="0"/>
                        </a:rPr>
                        <a:t>Our Team: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5071307"/>
                  </a:ext>
                </a:extLst>
              </a:tr>
              <a:tr h="234590">
                <a:tc>
                  <a:txBody>
                    <a:bodyPr/>
                    <a:lstStyle/>
                    <a:p>
                      <a:pPr algn="l" rtl="0"/>
                      <a:r>
                        <a:rPr lang="en-US" sz="1100" b="1" cap="none" spc="0" dirty="0">
                          <a:ln/>
                          <a:solidFill>
                            <a:schemeClr val="tx1"/>
                          </a:solidFill>
                          <a:effectLst/>
                          <a:latin typeface="Century Gothic" panose="020B0502020202020204" pitchFamily="34" charset="0"/>
                        </a:rPr>
                        <a:t>Page 17</a:t>
                      </a:r>
                      <a:endParaRPr lang="fa-IR" sz="1100" b="1" cap="none" spc="0" dirty="0">
                        <a:ln/>
                        <a:solidFill>
                          <a:schemeClr val="tx1"/>
                        </a:solidFill>
                        <a:effectLst/>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cap="none" spc="0" dirty="0">
                          <a:ln/>
                          <a:solidFill>
                            <a:schemeClr val="tx1"/>
                          </a:solidFill>
                          <a:effectLst/>
                          <a:latin typeface="Century Gothic" panose="020B0502020202020204" pitchFamily="34" charset="0"/>
                        </a:rPr>
                        <a:t>Why Choose 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8222892"/>
                  </a:ext>
                </a:extLst>
              </a:tr>
              <a:tr h="234590">
                <a:tc>
                  <a:txBody>
                    <a:bodyPr/>
                    <a:lstStyle/>
                    <a:p>
                      <a:pPr algn="l" rtl="0"/>
                      <a:r>
                        <a:rPr lang="en-US" sz="1100" b="1" cap="none" spc="0" dirty="0">
                          <a:ln/>
                          <a:solidFill>
                            <a:schemeClr val="tx1"/>
                          </a:solidFill>
                          <a:effectLst/>
                          <a:latin typeface="Century Gothic" panose="020B0502020202020204" pitchFamily="34" charset="0"/>
                        </a:rPr>
                        <a:t>Page 18</a:t>
                      </a:r>
                      <a:endParaRPr lang="fa-IR" sz="1100" b="1" cap="none" spc="0" dirty="0">
                        <a:ln/>
                        <a:solidFill>
                          <a:schemeClr val="tx1"/>
                        </a:solidFill>
                        <a:effectLst/>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cap="none" spc="0" dirty="0">
                          <a:ln/>
                          <a:solidFill>
                            <a:schemeClr val="tx1"/>
                          </a:solidFill>
                          <a:effectLst/>
                          <a:latin typeface="Century Gothic" panose="020B0502020202020204" pitchFamily="34" charset="0"/>
                        </a:rPr>
                        <a:t>Contact Information: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2852329"/>
                  </a:ext>
                </a:extLst>
              </a:tr>
            </a:tbl>
          </a:graphicData>
        </a:graphic>
      </p:graphicFrame>
    </p:spTree>
    <p:extLst>
      <p:ext uri="{BB962C8B-B14F-4D97-AF65-F5344CB8AC3E}">
        <p14:creationId xmlns:p14="http://schemas.microsoft.com/office/powerpoint/2010/main" val="758582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DCDA9446-6FE9-F42B-468A-9F8C7EC3EE6F}"/>
            </a:ext>
          </a:extLst>
        </p:cNvPr>
        <p:cNvGrpSpPr/>
        <p:nvPr/>
      </p:nvGrpSpPr>
      <p:grpSpPr>
        <a:xfrm>
          <a:off x="0" y="0"/>
          <a:ext cx="0" cy="0"/>
          <a:chOff x="0" y="0"/>
          <a:chExt cx="0" cy="0"/>
        </a:xfrm>
      </p:grpSpPr>
      <p:sp>
        <p:nvSpPr>
          <p:cNvPr id="37" name="Oval 36">
            <a:extLst>
              <a:ext uri="{FF2B5EF4-FFF2-40B4-BE49-F238E27FC236}">
                <a16:creationId xmlns:a16="http://schemas.microsoft.com/office/drawing/2014/main" id="{47420AB3-9A57-0D09-33E2-647AFB5C5333}"/>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116874A0-5284-0C2E-C48C-9297F2EA1B44}"/>
              </a:ext>
            </a:extLst>
          </p:cNvPr>
          <p:cNvSpPr/>
          <p:nvPr/>
        </p:nvSpPr>
        <p:spPr>
          <a:xfrm rot="16200000">
            <a:off x="9458550" y="4128369"/>
            <a:ext cx="2743200" cy="2743200"/>
          </a:xfrm>
          <a:prstGeom prst="rtTriangle">
            <a:avLst/>
          </a:prstGeom>
          <a:solidFill>
            <a:srgbClr val="DC6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82265224-E697-AF1D-A481-0C59DA9D2928}"/>
              </a:ext>
            </a:extLst>
          </p:cNvPr>
          <p:cNvSpPr/>
          <p:nvPr/>
        </p:nvSpPr>
        <p:spPr>
          <a:xfrm rot="16200000">
            <a:off x="-13065" y="4606752"/>
            <a:ext cx="2259874" cy="2260381"/>
          </a:xfrm>
          <a:prstGeom prst="halfFrame">
            <a:avLst>
              <a:gd name="adj1" fmla="val 8478"/>
              <a:gd name="adj2" fmla="val 7900"/>
            </a:avLst>
          </a:prstGeom>
          <a:solidFill>
            <a:srgbClr val="DC6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2DF1BE80-24B0-3B35-DBEB-3FEDEF5C2F37}"/>
              </a:ext>
            </a:extLst>
          </p:cNvPr>
          <p:cNvSpPr/>
          <p:nvPr/>
        </p:nvSpPr>
        <p:spPr>
          <a:xfrm rot="5400000">
            <a:off x="9940667" y="-15921"/>
            <a:ext cx="2259874" cy="2260381"/>
          </a:xfrm>
          <a:prstGeom prst="halfFrame">
            <a:avLst>
              <a:gd name="adj1" fmla="val 8478"/>
              <a:gd name="adj2" fmla="val 7900"/>
            </a:avLst>
          </a:prstGeom>
          <a:solidFill>
            <a:srgbClr val="DC6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C326DF6A-D362-4C09-CADF-0328D4CB980E}"/>
              </a:ext>
            </a:extLst>
          </p:cNvPr>
          <p:cNvSpPr/>
          <p:nvPr/>
        </p:nvSpPr>
        <p:spPr>
          <a:xfrm rot="18908828">
            <a:off x="8284470" y="5316774"/>
            <a:ext cx="5196785" cy="45719"/>
          </a:xfrm>
          <a:prstGeom prst="rect">
            <a:avLst/>
          </a:prstGeom>
          <a:solidFill>
            <a:srgbClr val="DC6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BCC7AB3-7268-50BC-5653-957F48A84BEE}"/>
              </a:ext>
            </a:extLst>
          </p:cNvPr>
          <p:cNvSpPr/>
          <p:nvPr/>
        </p:nvSpPr>
        <p:spPr>
          <a:xfrm rot="18908828">
            <a:off x="8000066" y="5469174"/>
            <a:ext cx="5196785" cy="45719"/>
          </a:xfrm>
          <a:prstGeom prst="rect">
            <a:avLst/>
          </a:prstGeom>
          <a:solidFill>
            <a:srgbClr val="DC6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569BD1B-E61D-B4D6-E173-CEAF4A9C0ED4}"/>
              </a:ext>
            </a:extLst>
          </p:cNvPr>
          <p:cNvSpPr/>
          <p:nvPr/>
        </p:nvSpPr>
        <p:spPr>
          <a:xfrm>
            <a:off x="-35096" y="-70381"/>
            <a:ext cx="1776808" cy="1771520"/>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50F308E7-5EB3-036B-E003-4741AB63A732}"/>
              </a:ext>
            </a:extLst>
          </p:cNvPr>
          <p:cNvSpPr/>
          <p:nvPr/>
        </p:nvSpPr>
        <p:spPr>
          <a:xfrm rot="3948164">
            <a:off x="-2305712" y="-2346202"/>
            <a:ext cx="4269010" cy="5250061"/>
          </a:xfrm>
          <a:prstGeom prst="arc">
            <a:avLst>
              <a:gd name="adj1" fmla="val 15950272"/>
              <a:gd name="adj2" fmla="val 3556855"/>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38" name="Arc 37">
            <a:extLst>
              <a:ext uri="{FF2B5EF4-FFF2-40B4-BE49-F238E27FC236}">
                <a16:creationId xmlns:a16="http://schemas.microsoft.com/office/drawing/2014/main" id="{40784B82-FC06-0CEE-4487-3551C33F2E49}"/>
              </a:ext>
            </a:extLst>
          </p:cNvPr>
          <p:cNvSpPr/>
          <p:nvPr/>
        </p:nvSpPr>
        <p:spPr>
          <a:xfrm rot="3948164">
            <a:off x="-2266718" y="-2305897"/>
            <a:ext cx="4269010" cy="5250061"/>
          </a:xfrm>
          <a:prstGeom prst="arc">
            <a:avLst>
              <a:gd name="adj1" fmla="val 15950272"/>
              <a:gd name="adj2" fmla="val 3556855"/>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39" name="Arc 38">
            <a:extLst>
              <a:ext uri="{FF2B5EF4-FFF2-40B4-BE49-F238E27FC236}">
                <a16:creationId xmlns:a16="http://schemas.microsoft.com/office/drawing/2014/main" id="{6C94BC51-C2FB-0F56-4079-F96374CB1652}"/>
              </a:ext>
            </a:extLst>
          </p:cNvPr>
          <p:cNvSpPr/>
          <p:nvPr/>
        </p:nvSpPr>
        <p:spPr>
          <a:xfrm rot="3948164">
            <a:off x="-2218848" y="-2269448"/>
            <a:ext cx="4269010" cy="5250061"/>
          </a:xfrm>
          <a:prstGeom prst="arc">
            <a:avLst>
              <a:gd name="adj1" fmla="val 15950272"/>
              <a:gd name="adj2" fmla="val 3556855"/>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3" name="Rounded Rectangle 33">
            <a:extLst>
              <a:ext uri="{FF2B5EF4-FFF2-40B4-BE49-F238E27FC236}">
                <a16:creationId xmlns:a16="http://schemas.microsoft.com/office/drawing/2014/main" id="{E7B0F37C-CBCA-62F9-3DC9-B20D60BDCFEE}"/>
              </a:ext>
            </a:extLst>
          </p:cNvPr>
          <p:cNvSpPr/>
          <p:nvPr/>
        </p:nvSpPr>
        <p:spPr>
          <a:xfrm>
            <a:off x="2227555" y="1701139"/>
            <a:ext cx="7736890" cy="2508556"/>
          </a:xfrm>
          <a:prstGeom prst="roundRect">
            <a:avLst/>
          </a:prstGeom>
          <a:solidFill>
            <a:schemeClr val="lt1">
              <a:alpha val="65000"/>
            </a:schemeClr>
          </a:solidFill>
          <a:ln>
            <a:noFill/>
          </a:ln>
          <a:effectLst>
            <a:outerShdw blurRad="50800" dist="38100" dir="2700000" sx="101000" sy="101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chemeClr val="tx1"/>
                </a:solidFill>
                <a:latin typeface="Century Gothic" panose="020B0502020202020204" pitchFamily="34" charset="0"/>
              </a:rPr>
              <a:t>Raimand Mehr Afarin </a:t>
            </a:r>
            <a:r>
              <a:rPr lang="en-US" sz="3600" b="1" dirty="0">
                <a:ln/>
                <a:solidFill>
                  <a:schemeClr val="tx1"/>
                </a:solidFill>
                <a:latin typeface="Century Gothic" panose="020B0502020202020204" pitchFamily="34" charset="0"/>
              </a:rPr>
              <a:t>Industrial Group Co,</a:t>
            </a:r>
          </a:p>
          <a:p>
            <a:pPr algn="ctr"/>
            <a:endParaRPr lang="en-US" sz="4000" b="1" dirty="0">
              <a:ln/>
              <a:solidFill>
                <a:schemeClr val="tx1"/>
              </a:solidFill>
              <a:latin typeface="Century Gothic" panose="020B0502020202020204" pitchFamily="34" charset="0"/>
            </a:endParaRPr>
          </a:p>
          <a:p>
            <a:pPr algn="ctr"/>
            <a:r>
              <a:rPr lang="en-US" sz="2800" b="1" dirty="0">
                <a:ln/>
                <a:solidFill>
                  <a:schemeClr val="tx1"/>
                </a:solidFill>
                <a:latin typeface="Century Gothic" panose="020B0502020202020204" pitchFamily="34" charset="0"/>
              </a:rPr>
              <a:t>Your Trusted Business Partner</a:t>
            </a:r>
          </a:p>
        </p:txBody>
      </p:sp>
      <p:sp>
        <p:nvSpPr>
          <p:cNvPr id="4" name="Rounded Rectangle 33">
            <a:extLst>
              <a:ext uri="{FF2B5EF4-FFF2-40B4-BE49-F238E27FC236}">
                <a16:creationId xmlns:a16="http://schemas.microsoft.com/office/drawing/2014/main" id="{EB37CF4A-9F54-4553-1659-1C88828AF688}"/>
              </a:ext>
            </a:extLst>
          </p:cNvPr>
          <p:cNvSpPr/>
          <p:nvPr/>
        </p:nvSpPr>
        <p:spPr>
          <a:xfrm>
            <a:off x="4547959" y="5461655"/>
            <a:ext cx="3096081" cy="627240"/>
          </a:xfrm>
          <a:prstGeom prst="roundRect">
            <a:avLst/>
          </a:prstGeom>
          <a:solidFill>
            <a:schemeClr val="lt1">
              <a:alpha val="65000"/>
            </a:schemeClr>
          </a:solidFill>
          <a:ln>
            <a:noFill/>
          </a:ln>
          <a:effectLst>
            <a:outerShdw blurRad="50800" dist="38100" dir="2700000" sx="101000" sy="101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chemeClr val="tx1"/>
                </a:solidFill>
                <a:latin typeface="Century Gothic" panose="020B0502020202020204" pitchFamily="34" charset="0"/>
              </a:rPr>
              <a:t>Thank you</a:t>
            </a:r>
            <a:endParaRPr lang="en-US" sz="2800" b="1" dirty="0">
              <a:ln/>
              <a:solidFill>
                <a:schemeClr val="tx1"/>
              </a:solidFill>
              <a:latin typeface="Century Gothic" panose="020B0502020202020204" pitchFamily="34" charset="0"/>
            </a:endParaRPr>
          </a:p>
        </p:txBody>
      </p:sp>
    </p:spTree>
    <p:extLst>
      <p:ext uri="{BB962C8B-B14F-4D97-AF65-F5344CB8AC3E}">
        <p14:creationId xmlns:p14="http://schemas.microsoft.com/office/powerpoint/2010/main" val="344621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A4E4BCA1-03A9-3BAC-C904-F0ED562E9A18}"/>
            </a:ext>
          </a:extLst>
        </p:cNvPr>
        <p:cNvGrpSpPr/>
        <p:nvPr/>
      </p:nvGrpSpPr>
      <p:grpSpPr>
        <a:xfrm>
          <a:off x="0" y="0"/>
          <a:ext cx="0" cy="0"/>
          <a:chOff x="0" y="0"/>
          <a:chExt cx="0" cy="0"/>
        </a:xfrm>
      </p:grpSpPr>
      <p:sp>
        <p:nvSpPr>
          <p:cNvPr id="7" name="Rounded Rectangle 28">
            <a:extLst>
              <a:ext uri="{FF2B5EF4-FFF2-40B4-BE49-F238E27FC236}">
                <a16:creationId xmlns:a16="http://schemas.microsoft.com/office/drawing/2014/main" id="{71B76D34-1512-4DF2-F3DE-F6304D7BAD6F}"/>
              </a:ext>
            </a:extLst>
          </p:cNvPr>
          <p:cNvSpPr/>
          <p:nvPr/>
        </p:nvSpPr>
        <p:spPr>
          <a:xfrm>
            <a:off x="1" y="3305500"/>
            <a:ext cx="11268074" cy="3552500"/>
          </a:xfrm>
          <a:prstGeom prst="roundRect">
            <a:avLst/>
          </a:prstGeom>
          <a:solidFill>
            <a:schemeClr val="tx1">
              <a:lumMod val="95000"/>
            </a:schemeClr>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b="1" dirty="0"/>
          </a:p>
        </p:txBody>
      </p:sp>
      <p:sp>
        <p:nvSpPr>
          <p:cNvPr id="43" name="Rectangle 42">
            <a:extLst>
              <a:ext uri="{FF2B5EF4-FFF2-40B4-BE49-F238E27FC236}">
                <a16:creationId xmlns:a16="http://schemas.microsoft.com/office/drawing/2014/main" id="{AE5D2CB9-C800-AE8C-47FA-CBDF57DE99B1}"/>
              </a:ext>
            </a:extLst>
          </p:cNvPr>
          <p:cNvSpPr/>
          <p:nvPr/>
        </p:nvSpPr>
        <p:spPr>
          <a:xfrm>
            <a:off x="6885845" y="2349302"/>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lowchart: Document 4">
            <a:extLst>
              <a:ext uri="{FF2B5EF4-FFF2-40B4-BE49-F238E27FC236}">
                <a16:creationId xmlns:a16="http://schemas.microsoft.com/office/drawing/2014/main" id="{A5423148-C286-BF50-913B-CC162781F27A}"/>
              </a:ext>
            </a:extLst>
          </p:cNvPr>
          <p:cNvSpPr/>
          <p:nvPr/>
        </p:nvSpPr>
        <p:spPr>
          <a:xfrm rot="5400000">
            <a:off x="8107404" y="2878911"/>
            <a:ext cx="7002532" cy="1203302"/>
          </a:xfrm>
          <a:prstGeom prst="flowChartDocumen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lowchart: Document 10">
            <a:extLst>
              <a:ext uri="{FF2B5EF4-FFF2-40B4-BE49-F238E27FC236}">
                <a16:creationId xmlns:a16="http://schemas.microsoft.com/office/drawing/2014/main" id="{CB72847B-42F4-CE47-AEFE-A4C1350B4FE5}"/>
              </a:ext>
            </a:extLst>
          </p:cNvPr>
          <p:cNvSpPr/>
          <p:nvPr/>
        </p:nvSpPr>
        <p:spPr>
          <a:xfrm rot="5400000">
            <a:off x="8191279" y="28693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ocument 11">
            <a:extLst>
              <a:ext uri="{FF2B5EF4-FFF2-40B4-BE49-F238E27FC236}">
                <a16:creationId xmlns:a16="http://schemas.microsoft.com/office/drawing/2014/main" id="{4CCB816D-B7C9-4124-CBB5-44D4EEB9502D}"/>
              </a:ext>
            </a:extLst>
          </p:cNvPr>
          <p:cNvSpPr/>
          <p:nvPr/>
        </p:nvSpPr>
        <p:spPr>
          <a:xfrm rot="5400000">
            <a:off x="8310444" y="2864786"/>
            <a:ext cx="7002532" cy="1203302"/>
          </a:xfrm>
          <a:prstGeom prst="flowChartDocumen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ocument 12">
            <a:extLst>
              <a:ext uri="{FF2B5EF4-FFF2-40B4-BE49-F238E27FC236}">
                <a16:creationId xmlns:a16="http://schemas.microsoft.com/office/drawing/2014/main" id="{38FBF496-837F-9C7B-EE0A-FEB0627271F4}"/>
              </a:ext>
            </a:extLst>
          </p:cNvPr>
          <p:cNvSpPr/>
          <p:nvPr/>
        </p:nvSpPr>
        <p:spPr>
          <a:xfrm rot="5400000">
            <a:off x="8434686" y="28647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67548DCE-8A0B-9DB4-E1BC-F1D5ADA08490}"/>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D3DDFEA6-70E8-5205-920F-261635B38DDE}"/>
              </a:ext>
            </a:extLst>
          </p:cNvPr>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2ABDB11D-2DAF-DC6C-C3F5-08AE91A58BBB}"/>
              </a:ext>
            </a:extLst>
          </p:cNvPr>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38EFE335-9484-6CC4-49F7-46F81B2FDDF3}"/>
              </a:ext>
            </a:extLst>
          </p:cNvPr>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F55F9A78-2A71-85E2-B7C6-2813F08F132F}"/>
              </a:ext>
            </a:extLst>
          </p:cNvPr>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075EC1D-1E2C-33CE-09CF-8B0D23590B58}"/>
              </a:ext>
            </a:extLst>
          </p:cNvPr>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1FB9E48-26B4-BBF4-D7E8-66935605E385}"/>
              </a:ext>
            </a:extLst>
          </p:cNvPr>
          <p:cNvSpPr/>
          <p:nvPr/>
        </p:nvSpPr>
        <p:spPr>
          <a:xfrm>
            <a:off x="-36718" y="-104005"/>
            <a:ext cx="1729507" cy="1803943"/>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C524FB5F-79B5-5479-71CE-294E8A5E4AA6}"/>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0A2B91C9-4F4E-EC9C-F6A2-69F289A52D93}"/>
              </a:ext>
            </a:extLst>
          </p:cNvPr>
          <p:cNvSpPr txBox="1"/>
          <p:nvPr/>
        </p:nvSpPr>
        <p:spPr>
          <a:xfrm>
            <a:off x="2405379" y="597008"/>
            <a:ext cx="7455477" cy="830997"/>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effectLst>
                  <a:glow rad="228600">
                    <a:schemeClr val="accent6">
                      <a:satMod val="175000"/>
                      <a:alpha val="40000"/>
                    </a:schemeClr>
                  </a:glow>
                </a:effectLst>
                <a:latin typeface="Century Gothic" panose="020B0502020202020204" pitchFamily="34" charset="0"/>
              </a:rPr>
              <a:t>Corporate Overview:</a:t>
            </a:r>
            <a:endParaRPr lang="fa-IR" sz="4800" b="1" dirty="0">
              <a:ln/>
              <a:effectLst>
                <a:glow rad="228600">
                  <a:schemeClr val="accent6">
                    <a:satMod val="175000"/>
                    <a:alpha val="40000"/>
                  </a:schemeClr>
                </a:glow>
              </a:effectLst>
              <a:latin typeface="Century Gothic" panose="020B0502020202020204" pitchFamily="34" charset="0"/>
            </a:endParaRPr>
          </a:p>
        </p:txBody>
      </p:sp>
      <p:sp>
        <p:nvSpPr>
          <p:cNvPr id="42" name="Diamond 41">
            <a:extLst>
              <a:ext uri="{FF2B5EF4-FFF2-40B4-BE49-F238E27FC236}">
                <a16:creationId xmlns:a16="http://schemas.microsoft.com/office/drawing/2014/main" id="{91B6FACE-8043-0173-86F1-E91DF450B33F}"/>
              </a:ext>
            </a:extLst>
          </p:cNvPr>
          <p:cNvSpPr/>
          <p:nvPr/>
        </p:nvSpPr>
        <p:spPr>
          <a:xfrm>
            <a:off x="5290749" y="1539063"/>
            <a:ext cx="1692000" cy="1692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Diamond 43">
            <a:extLst>
              <a:ext uri="{FF2B5EF4-FFF2-40B4-BE49-F238E27FC236}">
                <a16:creationId xmlns:a16="http://schemas.microsoft.com/office/drawing/2014/main" id="{457647CD-4FF6-4BBF-CD93-1B777FD5BCBF}"/>
              </a:ext>
            </a:extLst>
          </p:cNvPr>
          <p:cNvSpPr/>
          <p:nvPr/>
        </p:nvSpPr>
        <p:spPr>
          <a:xfrm>
            <a:off x="5349146" y="1585870"/>
            <a:ext cx="1584000" cy="1584000"/>
          </a:xfrm>
          <a:prstGeom prst="diamond">
            <a:avLst/>
          </a:prstGeom>
          <a:solidFill>
            <a:schemeClr val="tx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Diamond 44">
            <a:extLst>
              <a:ext uri="{FF2B5EF4-FFF2-40B4-BE49-F238E27FC236}">
                <a16:creationId xmlns:a16="http://schemas.microsoft.com/office/drawing/2014/main" id="{FB0D57D4-0E08-526C-4EF8-B6650D84EB6F}"/>
              </a:ext>
            </a:extLst>
          </p:cNvPr>
          <p:cNvSpPr/>
          <p:nvPr/>
        </p:nvSpPr>
        <p:spPr>
          <a:xfrm>
            <a:off x="5399870" y="1637538"/>
            <a:ext cx="1476000" cy="1476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Diamond 45">
            <a:extLst>
              <a:ext uri="{FF2B5EF4-FFF2-40B4-BE49-F238E27FC236}">
                <a16:creationId xmlns:a16="http://schemas.microsoft.com/office/drawing/2014/main" id="{5A381A61-473C-F4F5-D7CA-5801B18D1C34}"/>
              </a:ext>
            </a:extLst>
          </p:cNvPr>
          <p:cNvSpPr/>
          <p:nvPr/>
        </p:nvSpPr>
        <p:spPr>
          <a:xfrm>
            <a:off x="5467118" y="1711975"/>
            <a:ext cx="1332000" cy="1332000"/>
          </a:xfrm>
          <a:prstGeom prst="diamond">
            <a:avLst/>
          </a:prstGeom>
          <a:solidFill>
            <a:schemeClr val="tx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Diamond 46">
            <a:extLst>
              <a:ext uri="{FF2B5EF4-FFF2-40B4-BE49-F238E27FC236}">
                <a16:creationId xmlns:a16="http://schemas.microsoft.com/office/drawing/2014/main" id="{5C31DB32-F5BD-CD8E-1087-7F73706354C5}"/>
              </a:ext>
            </a:extLst>
          </p:cNvPr>
          <p:cNvSpPr/>
          <p:nvPr/>
        </p:nvSpPr>
        <p:spPr>
          <a:xfrm>
            <a:off x="5521118" y="1749425"/>
            <a:ext cx="1224000" cy="1224000"/>
          </a:xfrm>
          <a:prstGeom prst="diamond">
            <a:avLst/>
          </a:prstGeom>
          <a:solidFill>
            <a:srgbClr val="DC6419"/>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Arc 47">
            <a:extLst>
              <a:ext uri="{FF2B5EF4-FFF2-40B4-BE49-F238E27FC236}">
                <a16:creationId xmlns:a16="http://schemas.microsoft.com/office/drawing/2014/main" id="{524DFE12-8AA3-F30A-4743-14B7273214CA}"/>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871CBFFC-8FC3-BFB0-275E-5F4F7E1A1283}"/>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50" name="Rectangle 49">
            <a:extLst>
              <a:ext uri="{FF2B5EF4-FFF2-40B4-BE49-F238E27FC236}">
                <a16:creationId xmlns:a16="http://schemas.microsoft.com/office/drawing/2014/main" id="{E4A8136D-1405-B90E-4298-CBEF4AC98983}"/>
              </a:ext>
            </a:extLst>
          </p:cNvPr>
          <p:cNvSpPr/>
          <p:nvPr/>
        </p:nvSpPr>
        <p:spPr>
          <a:xfrm>
            <a:off x="0" y="2361425"/>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TextBox 9">
            <a:extLst>
              <a:ext uri="{FF2B5EF4-FFF2-40B4-BE49-F238E27FC236}">
                <a16:creationId xmlns:a16="http://schemas.microsoft.com/office/drawing/2014/main" id="{C1CB8BA8-1980-37A5-0B95-A095E1B294F5}"/>
              </a:ext>
            </a:extLst>
          </p:cNvPr>
          <p:cNvSpPr txBox="1"/>
          <p:nvPr/>
        </p:nvSpPr>
        <p:spPr>
          <a:xfrm>
            <a:off x="392101" y="3480562"/>
            <a:ext cx="10150034" cy="3416320"/>
          </a:xfrm>
          <a:prstGeom prst="rect">
            <a:avLst/>
          </a:prstGeom>
          <a:noFill/>
        </p:spPr>
        <p:txBody>
          <a:bodyPr wrap="square" rtlCol="1">
            <a:spAutoFit/>
          </a:bodyPr>
          <a:lstStyle/>
          <a:p>
            <a:r>
              <a:rPr lang="en-US" b="1" dirty="0">
                <a:latin typeface="Century Gothic" panose="020B0502020202020204" pitchFamily="34" charset="0"/>
              </a:rPr>
              <a:t>Raimand MA Industrial Group Co, </a:t>
            </a:r>
            <a:r>
              <a:rPr lang="en-US" dirty="0">
                <a:latin typeface="Century Gothic" panose="020B0502020202020204" pitchFamily="34" charset="0"/>
              </a:rPr>
              <a:t>is a leading producer, processor and global supplier of strategic minerals and metals, serving the metallurgy, foundry, energy and chemical industries. With modern production facilities across key mineral-rich regions of Iran and a strong international export record, we provide consistent quality, reliable supply and long-term value to our global partners.</a:t>
            </a:r>
          </a:p>
          <a:p>
            <a:endParaRPr lang="en-US" dirty="0">
              <a:latin typeface="Century Gothic" panose="020B0502020202020204" pitchFamily="34" charset="0"/>
            </a:endParaRPr>
          </a:p>
          <a:p>
            <a:r>
              <a:rPr lang="en-US" dirty="0">
                <a:latin typeface="Century Gothic" panose="020B0502020202020204" pitchFamily="34" charset="0"/>
              </a:rPr>
              <a:t>For more than five years, we have built a reputation for operational excellence and integrity, exporting to major industrial hubs including China, India, UAE, Indonesia, Malaysia, Turkey and Russia. Our vertically integrated operations, from mine sourcing to processing and logistics, enable us to deliver competitive and dependable solutions across our diverse product portfolio.</a:t>
            </a:r>
          </a:p>
          <a:p>
            <a:endParaRPr lang="fa-IR" dirty="0">
              <a:latin typeface="Century Gothic" panose="020B0502020202020204" pitchFamily="34" charset="0"/>
            </a:endParaRPr>
          </a:p>
        </p:txBody>
      </p:sp>
    </p:spTree>
    <p:extLst>
      <p:ext uri="{BB962C8B-B14F-4D97-AF65-F5344CB8AC3E}">
        <p14:creationId xmlns:p14="http://schemas.microsoft.com/office/powerpoint/2010/main" val="3176722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41F6AB11-B8FA-07A7-D977-E05A55B21004}"/>
            </a:ext>
          </a:extLst>
        </p:cNvPr>
        <p:cNvGrpSpPr/>
        <p:nvPr/>
      </p:nvGrpSpPr>
      <p:grpSpPr>
        <a:xfrm>
          <a:off x="0" y="0"/>
          <a:ext cx="0" cy="0"/>
          <a:chOff x="0" y="0"/>
          <a:chExt cx="0" cy="0"/>
        </a:xfrm>
      </p:grpSpPr>
      <p:sp>
        <p:nvSpPr>
          <p:cNvPr id="7" name="Rounded Rectangle 28">
            <a:extLst>
              <a:ext uri="{FF2B5EF4-FFF2-40B4-BE49-F238E27FC236}">
                <a16:creationId xmlns:a16="http://schemas.microsoft.com/office/drawing/2014/main" id="{E103F3EF-5190-8109-37D8-3558738FB21A}"/>
              </a:ext>
            </a:extLst>
          </p:cNvPr>
          <p:cNvSpPr/>
          <p:nvPr/>
        </p:nvSpPr>
        <p:spPr>
          <a:xfrm>
            <a:off x="1" y="3305500"/>
            <a:ext cx="11268074" cy="3552500"/>
          </a:xfrm>
          <a:prstGeom prst="roundRect">
            <a:avLst/>
          </a:prstGeom>
          <a:solidFill>
            <a:schemeClr val="tx1">
              <a:lumMod val="95000"/>
            </a:schemeClr>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b="1" dirty="0"/>
          </a:p>
        </p:txBody>
      </p:sp>
      <p:sp>
        <p:nvSpPr>
          <p:cNvPr id="43" name="Rectangle 42">
            <a:extLst>
              <a:ext uri="{FF2B5EF4-FFF2-40B4-BE49-F238E27FC236}">
                <a16:creationId xmlns:a16="http://schemas.microsoft.com/office/drawing/2014/main" id="{A7DF2BDA-DD1D-192E-E492-4A3E6821474E}"/>
              </a:ext>
            </a:extLst>
          </p:cNvPr>
          <p:cNvSpPr/>
          <p:nvPr/>
        </p:nvSpPr>
        <p:spPr>
          <a:xfrm>
            <a:off x="6885845" y="2349302"/>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lowchart: Document 4">
            <a:extLst>
              <a:ext uri="{FF2B5EF4-FFF2-40B4-BE49-F238E27FC236}">
                <a16:creationId xmlns:a16="http://schemas.microsoft.com/office/drawing/2014/main" id="{2E3FD182-0C9C-BADC-FEF4-067416C750EF}"/>
              </a:ext>
            </a:extLst>
          </p:cNvPr>
          <p:cNvSpPr/>
          <p:nvPr/>
        </p:nvSpPr>
        <p:spPr>
          <a:xfrm rot="5400000">
            <a:off x="8107404" y="2878911"/>
            <a:ext cx="7002532" cy="1203302"/>
          </a:xfrm>
          <a:prstGeom prst="flowChartDocumen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lowchart: Document 10">
            <a:extLst>
              <a:ext uri="{FF2B5EF4-FFF2-40B4-BE49-F238E27FC236}">
                <a16:creationId xmlns:a16="http://schemas.microsoft.com/office/drawing/2014/main" id="{0098DFCC-C760-84D9-124C-DF952E2085E6}"/>
              </a:ext>
            </a:extLst>
          </p:cNvPr>
          <p:cNvSpPr/>
          <p:nvPr/>
        </p:nvSpPr>
        <p:spPr>
          <a:xfrm rot="5400000">
            <a:off x="8191279" y="28693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ocument 11">
            <a:extLst>
              <a:ext uri="{FF2B5EF4-FFF2-40B4-BE49-F238E27FC236}">
                <a16:creationId xmlns:a16="http://schemas.microsoft.com/office/drawing/2014/main" id="{D6008155-EFB9-EB92-86F0-8224045408FD}"/>
              </a:ext>
            </a:extLst>
          </p:cNvPr>
          <p:cNvSpPr/>
          <p:nvPr/>
        </p:nvSpPr>
        <p:spPr>
          <a:xfrm rot="5400000">
            <a:off x="8310444" y="2864786"/>
            <a:ext cx="7002532" cy="1203302"/>
          </a:xfrm>
          <a:prstGeom prst="flowChartDocumen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ocument 12">
            <a:extLst>
              <a:ext uri="{FF2B5EF4-FFF2-40B4-BE49-F238E27FC236}">
                <a16:creationId xmlns:a16="http://schemas.microsoft.com/office/drawing/2014/main" id="{3B47F082-71C8-4E38-A4F5-9466E43EF1D7}"/>
              </a:ext>
            </a:extLst>
          </p:cNvPr>
          <p:cNvSpPr/>
          <p:nvPr/>
        </p:nvSpPr>
        <p:spPr>
          <a:xfrm rot="5400000">
            <a:off x="8434686" y="28647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C839206B-0FB7-DDAE-54C4-2588F79A760F}"/>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351DC898-669C-97BB-E78F-7A1FE5C4378F}"/>
              </a:ext>
            </a:extLst>
          </p:cNvPr>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6C0411EC-220E-F180-43A2-5515E3E1FABA}"/>
              </a:ext>
            </a:extLst>
          </p:cNvPr>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F39C3125-C775-C95B-C0BF-3C89A8F31338}"/>
              </a:ext>
            </a:extLst>
          </p:cNvPr>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6A3D2B42-C338-6E4F-127A-6CC341C6B806}"/>
              </a:ext>
            </a:extLst>
          </p:cNvPr>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DBC805F-3A2A-7372-10A2-42B1F94AA562}"/>
              </a:ext>
            </a:extLst>
          </p:cNvPr>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B15399C-676C-29D7-E8A6-7A2F14D3D72E}"/>
              </a:ext>
            </a:extLst>
          </p:cNvPr>
          <p:cNvSpPr/>
          <p:nvPr/>
        </p:nvSpPr>
        <p:spPr>
          <a:xfrm>
            <a:off x="-36718" y="-104005"/>
            <a:ext cx="1729507" cy="1803943"/>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827BB895-DD70-FA69-BDDF-C5BF0F2BC199}"/>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3E56B6BC-9196-5676-735B-162A48176BB1}"/>
              </a:ext>
            </a:extLst>
          </p:cNvPr>
          <p:cNvSpPr txBox="1"/>
          <p:nvPr/>
        </p:nvSpPr>
        <p:spPr>
          <a:xfrm>
            <a:off x="2405379" y="597008"/>
            <a:ext cx="7455477" cy="830997"/>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effectLst>
                  <a:glow rad="228600">
                    <a:schemeClr val="accent6">
                      <a:satMod val="175000"/>
                      <a:alpha val="40000"/>
                    </a:schemeClr>
                  </a:glow>
                </a:effectLst>
                <a:latin typeface="Century Gothic" panose="020B0502020202020204" pitchFamily="34" charset="0"/>
              </a:rPr>
              <a:t>Who We Are:</a:t>
            </a:r>
            <a:endParaRPr lang="fa-IR" sz="4800" b="1" dirty="0">
              <a:ln/>
              <a:effectLst>
                <a:glow rad="228600">
                  <a:schemeClr val="accent6">
                    <a:satMod val="175000"/>
                    <a:alpha val="40000"/>
                  </a:schemeClr>
                </a:glow>
              </a:effectLst>
              <a:latin typeface="Century Gothic" panose="020B0502020202020204" pitchFamily="34" charset="0"/>
            </a:endParaRPr>
          </a:p>
        </p:txBody>
      </p:sp>
      <p:sp>
        <p:nvSpPr>
          <p:cNvPr id="42" name="Diamond 41">
            <a:extLst>
              <a:ext uri="{FF2B5EF4-FFF2-40B4-BE49-F238E27FC236}">
                <a16:creationId xmlns:a16="http://schemas.microsoft.com/office/drawing/2014/main" id="{7CB94287-C4E7-4053-7B4B-A4DB553BB5D4}"/>
              </a:ext>
            </a:extLst>
          </p:cNvPr>
          <p:cNvSpPr/>
          <p:nvPr/>
        </p:nvSpPr>
        <p:spPr>
          <a:xfrm>
            <a:off x="5290749" y="1539063"/>
            <a:ext cx="1692000" cy="1692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Diamond 43">
            <a:extLst>
              <a:ext uri="{FF2B5EF4-FFF2-40B4-BE49-F238E27FC236}">
                <a16:creationId xmlns:a16="http://schemas.microsoft.com/office/drawing/2014/main" id="{99875F44-91DA-B5C6-5B91-2D3038FE6D1E}"/>
              </a:ext>
            </a:extLst>
          </p:cNvPr>
          <p:cNvSpPr/>
          <p:nvPr/>
        </p:nvSpPr>
        <p:spPr>
          <a:xfrm>
            <a:off x="5349146" y="1585870"/>
            <a:ext cx="1584000" cy="1584000"/>
          </a:xfrm>
          <a:prstGeom prst="diamond">
            <a:avLst/>
          </a:prstGeom>
          <a:solidFill>
            <a:schemeClr val="tx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Diamond 44">
            <a:extLst>
              <a:ext uri="{FF2B5EF4-FFF2-40B4-BE49-F238E27FC236}">
                <a16:creationId xmlns:a16="http://schemas.microsoft.com/office/drawing/2014/main" id="{7E00A4D5-BBCA-B2EE-3137-3887FB3DC835}"/>
              </a:ext>
            </a:extLst>
          </p:cNvPr>
          <p:cNvSpPr/>
          <p:nvPr/>
        </p:nvSpPr>
        <p:spPr>
          <a:xfrm>
            <a:off x="5399870" y="1637538"/>
            <a:ext cx="1476000" cy="1476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Diamond 45">
            <a:extLst>
              <a:ext uri="{FF2B5EF4-FFF2-40B4-BE49-F238E27FC236}">
                <a16:creationId xmlns:a16="http://schemas.microsoft.com/office/drawing/2014/main" id="{820888BE-2129-020C-6EAA-96B8DD6B837B}"/>
              </a:ext>
            </a:extLst>
          </p:cNvPr>
          <p:cNvSpPr/>
          <p:nvPr/>
        </p:nvSpPr>
        <p:spPr>
          <a:xfrm>
            <a:off x="5467118" y="1711975"/>
            <a:ext cx="1332000" cy="1332000"/>
          </a:xfrm>
          <a:prstGeom prst="diamond">
            <a:avLst/>
          </a:prstGeom>
          <a:solidFill>
            <a:schemeClr val="tx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Diamond 46">
            <a:extLst>
              <a:ext uri="{FF2B5EF4-FFF2-40B4-BE49-F238E27FC236}">
                <a16:creationId xmlns:a16="http://schemas.microsoft.com/office/drawing/2014/main" id="{7E31B666-8B58-8CB8-FE8A-A61C02667296}"/>
              </a:ext>
            </a:extLst>
          </p:cNvPr>
          <p:cNvSpPr/>
          <p:nvPr/>
        </p:nvSpPr>
        <p:spPr>
          <a:xfrm>
            <a:off x="5521118" y="1749425"/>
            <a:ext cx="1224000" cy="1224000"/>
          </a:xfrm>
          <a:prstGeom prst="diamond">
            <a:avLst/>
          </a:prstGeom>
          <a:solidFill>
            <a:srgbClr val="DC6419"/>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Arc 47">
            <a:extLst>
              <a:ext uri="{FF2B5EF4-FFF2-40B4-BE49-F238E27FC236}">
                <a16:creationId xmlns:a16="http://schemas.microsoft.com/office/drawing/2014/main" id="{2B1EBA10-C3B6-5572-F2A3-0BC5929D8FAA}"/>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E77DEAEA-D727-81FE-2E82-0995C0B838A4}"/>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50" name="Rectangle 49">
            <a:extLst>
              <a:ext uri="{FF2B5EF4-FFF2-40B4-BE49-F238E27FC236}">
                <a16:creationId xmlns:a16="http://schemas.microsoft.com/office/drawing/2014/main" id="{8100A3C9-8540-D9A6-8F0F-E075225E4690}"/>
              </a:ext>
            </a:extLst>
          </p:cNvPr>
          <p:cNvSpPr/>
          <p:nvPr/>
        </p:nvSpPr>
        <p:spPr>
          <a:xfrm>
            <a:off x="0" y="2361425"/>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TextBox 9">
            <a:extLst>
              <a:ext uri="{FF2B5EF4-FFF2-40B4-BE49-F238E27FC236}">
                <a16:creationId xmlns:a16="http://schemas.microsoft.com/office/drawing/2014/main" id="{FFAAFB99-2E66-3818-6FB8-34115499C72D}"/>
              </a:ext>
            </a:extLst>
          </p:cNvPr>
          <p:cNvSpPr txBox="1"/>
          <p:nvPr/>
        </p:nvSpPr>
        <p:spPr>
          <a:xfrm>
            <a:off x="392101" y="3480562"/>
            <a:ext cx="10150034" cy="2862322"/>
          </a:xfrm>
          <a:prstGeom prst="rect">
            <a:avLst/>
          </a:prstGeom>
          <a:noFill/>
        </p:spPr>
        <p:txBody>
          <a:bodyPr wrap="square" rtlCol="1">
            <a:spAutoFit/>
          </a:bodyPr>
          <a:lstStyle/>
          <a:p>
            <a:r>
              <a:rPr lang="en-US" sz="2000" dirty="0">
                <a:latin typeface="Century Gothic" panose="020B0502020202020204" pitchFamily="34" charset="0"/>
              </a:rPr>
              <a:t>We are a multidisciplinary mineral resources company committed to advancing the global supply chain of Chrome, Antimony, Molybdenum, Coal and Ferroalloy materials. With a strong team of industry professionals, modern production plants and long-term partnerships with mines and industrial consumers, we act as a trusted bridge between raw material sources and global end-users.</a:t>
            </a:r>
          </a:p>
          <a:p>
            <a:endParaRPr lang="en-US" sz="2000" dirty="0">
              <a:latin typeface="Century Gothic" panose="020B0502020202020204" pitchFamily="34" charset="0"/>
            </a:endParaRPr>
          </a:p>
          <a:p>
            <a:r>
              <a:rPr lang="en-US" sz="2000" dirty="0">
                <a:latin typeface="Century Gothic" panose="020B0502020202020204" pitchFamily="34" charset="0"/>
              </a:rPr>
              <a:t>Our philosophy is simple: quality, reliability and well-planned partnership. We strive to be more than a supplier and our goal is to be a strategic and value-creating partner for every client we serve.</a:t>
            </a:r>
          </a:p>
        </p:txBody>
      </p:sp>
    </p:spTree>
    <p:extLst>
      <p:ext uri="{BB962C8B-B14F-4D97-AF65-F5344CB8AC3E}">
        <p14:creationId xmlns:p14="http://schemas.microsoft.com/office/powerpoint/2010/main" val="84686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F7B4DAE0-031A-2B18-0B06-E631FDFCDE95}"/>
            </a:ext>
          </a:extLst>
        </p:cNvPr>
        <p:cNvGrpSpPr/>
        <p:nvPr/>
      </p:nvGrpSpPr>
      <p:grpSpPr>
        <a:xfrm>
          <a:off x="0" y="0"/>
          <a:ext cx="0" cy="0"/>
          <a:chOff x="0" y="0"/>
          <a:chExt cx="0" cy="0"/>
        </a:xfrm>
      </p:grpSpPr>
      <p:sp>
        <p:nvSpPr>
          <p:cNvPr id="7" name="Rounded Rectangle 28">
            <a:extLst>
              <a:ext uri="{FF2B5EF4-FFF2-40B4-BE49-F238E27FC236}">
                <a16:creationId xmlns:a16="http://schemas.microsoft.com/office/drawing/2014/main" id="{EFEDE222-800A-C7DF-4820-F1A7D18BCAB2}"/>
              </a:ext>
            </a:extLst>
          </p:cNvPr>
          <p:cNvSpPr/>
          <p:nvPr/>
        </p:nvSpPr>
        <p:spPr>
          <a:xfrm>
            <a:off x="1" y="3305500"/>
            <a:ext cx="11268074" cy="3552500"/>
          </a:xfrm>
          <a:prstGeom prst="roundRect">
            <a:avLst/>
          </a:prstGeom>
          <a:solidFill>
            <a:schemeClr val="tx1">
              <a:lumMod val="95000"/>
            </a:schemeClr>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b="1" dirty="0"/>
          </a:p>
        </p:txBody>
      </p:sp>
      <p:sp>
        <p:nvSpPr>
          <p:cNvPr id="43" name="Rectangle 42">
            <a:extLst>
              <a:ext uri="{FF2B5EF4-FFF2-40B4-BE49-F238E27FC236}">
                <a16:creationId xmlns:a16="http://schemas.microsoft.com/office/drawing/2014/main" id="{E306E6B0-D0D5-EF3B-0F08-0331F3FB1F74}"/>
              </a:ext>
            </a:extLst>
          </p:cNvPr>
          <p:cNvSpPr/>
          <p:nvPr/>
        </p:nvSpPr>
        <p:spPr>
          <a:xfrm>
            <a:off x="6885845" y="2349302"/>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lowchart: Document 4">
            <a:extLst>
              <a:ext uri="{FF2B5EF4-FFF2-40B4-BE49-F238E27FC236}">
                <a16:creationId xmlns:a16="http://schemas.microsoft.com/office/drawing/2014/main" id="{12C12AC7-4C5A-38A5-BD4C-5546413415CD}"/>
              </a:ext>
            </a:extLst>
          </p:cNvPr>
          <p:cNvSpPr/>
          <p:nvPr/>
        </p:nvSpPr>
        <p:spPr>
          <a:xfrm rot="5400000">
            <a:off x="8107404" y="2878911"/>
            <a:ext cx="7002532" cy="1203302"/>
          </a:xfrm>
          <a:prstGeom prst="flowChartDocumen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lowchart: Document 10">
            <a:extLst>
              <a:ext uri="{FF2B5EF4-FFF2-40B4-BE49-F238E27FC236}">
                <a16:creationId xmlns:a16="http://schemas.microsoft.com/office/drawing/2014/main" id="{BF4C01DE-4CB2-7AFD-FC3C-7275DBDED421}"/>
              </a:ext>
            </a:extLst>
          </p:cNvPr>
          <p:cNvSpPr/>
          <p:nvPr/>
        </p:nvSpPr>
        <p:spPr>
          <a:xfrm rot="5400000">
            <a:off x="8191279" y="28693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ocument 11">
            <a:extLst>
              <a:ext uri="{FF2B5EF4-FFF2-40B4-BE49-F238E27FC236}">
                <a16:creationId xmlns:a16="http://schemas.microsoft.com/office/drawing/2014/main" id="{47F4A69D-A843-B488-2D87-BCBD5165DEE1}"/>
              </a:ext>
            </a:extLst>
          </p:cNvPr>
          <p:cNvSpPr/>
          <p:nvPr/>
        </p:nvSpPr>
        <p:spPr>
          <a:xfrm rot="5400000">
            <a:off x="8310444" y="2864786"/>
            <a:ext cx="7002532" cy="1203302"/>
          </a:xfrm>
          <a:prstGeom prst="flowChartDocumen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ocument 12">
            <a:extLst>
              <a:ext uri="{FF2B5EF4-FFF2-40B4-BE49-F238E27FC236}">
                <a16:creationId xmlns:a16="http://schemas.microsoft.com/office/drawing/2014/main" id="{A28565F0-A7FF-25D8-4A8D-3472A18A2470}"/>
              </a:ext>
            </a:extLst>
          </p:cNvPr>
          <p:cNvSpPr/>
          <p:nvPr/>
        </p:nvSpPr>
        <p:spPr>
          <a:xfrm rot="5400000">
            <a:off x="8434686" y="28647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C131E5DD-AF12-7289-26DF-B87CC1744DF7}"/>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7EA29219-1382-25A2-A690-154CAEE7A492}"/>
              </a:ext>
            </a:extLst>
          </p:cNvPr>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450E4CD6-ECCE-8820-6A2F-7054140995D6}"/>
              </a:ext>
            </a:extLst>
          </p:cNvPr>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117303D8-2940-4706-963E-F19ABE1B8F56}"/>
              </a:ext>
            </a:extLst>
          </p:cNvPr>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A42A8D07-845E-C16D-F055-9627DCF3DFC8}"/>
              </a:ext>
            </a:extLst>
          </p:cNvPr>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0FA75D4-6E2F-52F7-A61D-51E2801EC550}"/>
              </a:ext>
            </a:extLst>
          </p:cNvPr>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8D2AC00-255F-4211-930B-C157225ECE86}"/>
              </a:ext>
            </a:extLst>
          </p:cNvPr>
          <p:cNvSpPr/>
          <p:nvPr/>
        </p:nvSpPr>
        <p:spPr>
          <a:xfrm>
            <a:off x="-36718" y="-104005"/>
            <a:ext cx="1729507" cy="1803943"/>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6B0FC0D5-0058-854F-B4D8-B69EF2BE1B2D}"/>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7197F614-71BD-8F3F-E700-1E6BB316D973}"/>
              </a:ext>
            </a:extLst>
          </p:cNvPr>
          <p:cNvSpPr txBox="1"/>
          <p:nvPr/>
        </p:nvSpPr>
        <p:spPr>
          <a:xfrm>
            <a:off x="2405379" y="597008"/>
            <a:ext cx="7455477" cy="830997"/>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effectLst>
                  <a:glow rad="228600">
                    <a:schemeClr val="accent6">
                      <a:satMod val="175000"/>
                      <a:alpha val="40000"/>
                    </a:schemeClr>
                  </a:glow>
                </a:effectLst>
                <a:latin typeface="Century Gothic" panose="020B0502020202020204" pitchFamily="34" charset="0"/>
              </a:rPr>
              <a:t>What We Do:</a:t>
            </a:r>
            <a:endParaRPr lang="fa-IR" sz="4800" b="1" dirty="0">
              <a:ln/>
              <a:effectLst>
                <a:glow rad="228600">
                  <a:schemeClr val="accent6">
                    <a:satMod val="175000"/>
                    <a:alpha val="40000"/>
                  </a:schemeClr>
                </a:glow>
              </a:effectLst>
              <a:latin typeface="Century Gothic" panose="020B0502020202020204" pitchFamily="34" charset="0"/>
            </a:endParaRPr>
          </a:p>
        </p:txBody>
      </p:sp>
      <p:sp>
        <p:nvSpPr>
          <p:cNvPr id="42" name="Diamond 41">
            <a:extLst>
              <a:ext uri="{FF2B5EF4-FFF2-40B4-BE49-F238E27FC236}">
                <a16:creationId xmlns:a16="http://schemas.microsoft.com/office/drawing/2014/main" id="{8403CDE6-15C6-1160-5225-71C887B3DEF1}"/>
              </a:ext>
            </a:extLst>
          </p:cNvPr>
          <p:cNvSpPr/>
          <p:nvPr/>
        </p:nvSpPr>
        <p:spPr>
          <a:xfrm>
            <a:off x="5290749" y="1539063"/>
            <a:ext cx="1692000" cy="1692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Diamond 43">
            <a:extLst>
              <a:ext uri="{FF2B5EF4-FFF2-40B4-BE49-F238E27FC236}">
                <a16:creationId xmlns:a16="http://schemas.microsoft.com/office/drawing/2014/main" id="{AAECA138-7F91-EB12-2E84-1C2C3A35173C}"/>
              </a:ext>
            </a:extLst>
          </p:cNvPr>
          <p:cNvSpPr/>
          <p:nvPr/>
        </p:nvSpPr>
        <p:spPr>
          <a:xfrm>
            <a:off x="5349146" y="1585870"/>
            <a:ext cx="1584000" cy="1584000"/>
          </a:xfrm>
          <a:prstGeom prst="diamond">
            <a:avLst/>
          </a:prstGeom>
          <a:solidFill>
            <a:schemeClr val="tx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Diamond 44">
            <a:extLst>
              <a:ext uri="{FF2B5EF4-FFF2-40B4-BE49-F238E27FC236}">
                <a16:creationId xmlns:a16="http://schemas.microsoft.com/office/drawing/2014/main" id="{7C35A826-2104-EC1A-2903-A3601444E1F6}"/>
              </a:ext>
            </a:extLst>
          </p:cNvPr>
          <p:cNvSpPr/>
          <p:nvPr/>
        </p:nvSpPr>
        <p:spPr>
          <a:xfrm>
            <a:off x="5399870" y="1637538"/>
            <a:ext cx="1476000" cy="1476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Diamond 45">
            <a:extLst>
              <a:ext uri="{FF2B5EF4-FFF2-40B4-BE49-F238E27FC236}">
                <a16:creationId xmlns:a16="http://schemas.microsoft.com/office/drawing/2014/main" id="{3E7D5F31-773F-A956-D4BF-F56ABED55540}"/>
              </a:ext>
            </a:extLst>
          </p:cNvPr>
          <p:cNvSpPr/>
          <p:nvPr/>
        </p:nvSpPr>
        <p:spPr>
          <a:xfrm>
            <a:off x="5467118" y="1711975"/>
            <a:ext cx="1332000" cy="1332000"/>
          </a:xfrm>
          <a:prstGeom prst="diamond">
            <a:avLst/>
          </a:prstGeom>
          <a:solidFill>
            <a:schemeClr val="tx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Diamond 46">
            <a:extLst>
              <a:ext uri="{FF2B5EF4-FFF2-40B4-BE49-F238E27FC236}">
                <a16:creationId xmlns:a16="http://schemas.microsoft.com/office/drawing/2014/main" id="{D76B0832-9CD3-2F79-0D52-87FB98103718}"/>
              </a:ext>
            </a:extLst>
          </p:cNvPr>
          <p:cNvSpPr/>
          <p:nvPr/>
        </p:nvSpPr>
        <p:spPr>
          <a:xfrm>
            <a:off x="5521118" y="1749425"/>
            <a:ext cx="1224000" cy="1224000"/>
          </a:xfrm>
          <a:prstGeom prst="diamond">
            <a:avLst/>
          </a:prstGeom>
          <a:solidFill>
            <a:srgbClr val="DC6419"/>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Arc 47">
            <a:extLst>
              <a:ext uri="{FF2B5EF4-FFF2-40B4-BE49-F238E27FC236}">
                <a16:creationId xmlns:a16="http://schemas.microsoft.com/office/drawing/2014/main" id="{F3FFCE67-F467-9765-4CC3-C3CEF345C3B3}"/>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478A1217-FF59-530F-4778-DB83ECA9997A}"/>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50" name="Rectangle 49">
            <a:extLst>
              <a:ext uri="{FF2B5EF4-FFF2-40B4-BE49-F238E27FC236}">
                <a16:creationId xmlns:a16="http://schemas.microsoft.com/office/drawing/2014/main" id="{00FADB7C-05FE-6660-C0AE-EB54A12765CF}"/>
              </a:ext>
            </a:extLst>
          </p:cNvPr>
          <p:cNvSpPr/>
          <p:nvPr/>
        </p:nvSpPr>
        <p:spPr>
          <a:xfrm>
            <a:off x="0" y="2361425"/>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TextBox 9">
            <a:extLst>
              <a:ext uri="{FF2B5EF4-FFF2-40B4-BE49-F238E27FC236}">
                <a16:creationId xmlns:a16="http://schemas.microsoft.com/office/drawing/2014/main" id="{4C3610C7-846F-D83B-F895-A657BB9B535A}"/>
              </a:ext>
            </a:extLst>
          </p:cNvPr>
          <p:cNvSpPr txBox="1"/>
          <p:nvPr/>
        </p:nvSpPr>
        <p:spPr>
          <a:xfrm>
            <a:off x="268276" y="3499612"/>
            <a:ext cx="10101904" cy="3016210"/>
          </a:xfrm>
          <a:prstGeom prst="rect">
            <a:avLst/>
          </a:prstGeom>
          <a:noFill/>
        </p:spPr>
        <p:txBody>
          <a:bodyPr wrap="square" rtlCol="1">
            <a:spAutoFit/>
          </a:bodyPr>
          <a:lstStyle/>
          <a:p>
            <a:r>
              <a:rPr lang="en-US" sz="1700" dirty="0">
                <a:latin typeface="Century Gothic" panose="020B0502020202020204" pitchFamily="34" charset="0"/>
              </a:rPr>
              <a:t>We specialize in the </a:t>
            </a:r>
            <a:r>
              <a:rPr lang="en-US" sz="1700" b="1" dirty="0">
                <a:latin typeface="Century Gothic" panose="020B0502020202020204" pitchFamily="34" charset="0"/>
              </a:rPr>
              <a:t>production, processing and international supply</a:t>
            </a:r>
            <a:r>
              <a:rPr lang="en-US" sz="1700" dirty="0">
                <a:latin typeface="Century Gothic" panose="020B0502020202020204" pitchFamily="34" charset="0"/>
              </a:rPr>
              <a:t> of metallic and mineral raw materials essential to steelmaking, alloy production, foundry applications and energy generation.</a:t>
            </a:r>
          </a:p>
          <a:p>
            <a:endParaRPr lang="en-US" sz="1700" dirty="0">
              <a:latin typeface="Century Gothic" panose="020B0502020202020204" pitchFamily="34" charset="0"/>
            </a:endParaRPr>
          </a:p>
          <a:p>
            <a:r>
              <a:rPr lang="en-US" sz="1700" dirty="0">
                <a:latin typeface="Century Gothic" panose="020B0502020202020204" pitchFamily="34" charset="0"/>
              </a:rPr>
              <a:t>Our core activities include:</a:t>
            </a:r>
          </a:p>
          <a:p>
            <a:pPr marL="285750" lvl="0" indent="-285750">
              <a:buFont typeface="Arial" panose="020B0604020202020204" pitchFamily="34" charset="0"/>
              <a:buChar char="•"/>
            </a:pPr>
            <a:r>
              <a:rPr lang="en-US" sz="1500" b="1" dirty="0">
                <a:latin typeface="Century Gothic" panose="020B0502020202020204" pitchFamily="34" charset="0"/>
              </a:rPr>
              <a:t>Production</a:t>
            </a:r>
            <a:r>
              <a:rPr lang="en-US" sz="1500" dirty="0">
                <a:latin typeface="Century Gothic" panose="020B0502020202020204" pitchFamily="34" charset="0"/>
              </a:rPr>
              <a:t> of Chrome Concentrate, Foundry Chrome Sands, Antimony Concentrate and Molybdenum Oxide at our dedicated facilities in Iran.</a:t>
            </a:r>
          </a:p>
          <a:p>
            <a:pPr marL="285750" lvl="0" indent="-285750">
              <a:buFont typeface="Arial" panose="020B0604020202020204" pitchFamily="34" charset="0"/>
              <a:buChar char="•"/>
            </a:pPr>
            <a:r>
              <a:rPr lang="en-US" sz="1500" b="1" dirty="0">
                <a:latin typeface="Century Gothic" panose="020B0502020202020204" pitchFamily="34" charset="0"/>
              </a:rPr>
              <a:t>Supply &amp; Trade</a:t>
            </a:r>
            <a:r>
              <a:rPr lang="en-US" sz="1500" dirty="0">
                <a:latin typeface="Century Gothic" panose="020B0502020202020204" pitchFamily="34" charset="0"/>
              </a:rPr>
              <a:t> of Chrome Ore, Antimony Ore, Ferro-Silicon, Copper Concentrate and Steam Coal sourced from reliable mines and partners.</a:t>
            </a:r>
          </a:p>
          <a:p>
            <a:pPr marL="285750" lvl="0" indent="-285750">
              <a:buFont typeface="Arial" panose="020B0604020202020204" pitchFamily="34" charset="0"/>
              <a:buChar char="•"/>
            </a:pPr>
            <a:r>
              <a:rPr lang="en-US" sz="1500" b="1" dirty="0">
                <a:latin typeface="Century Gothic" panose="020B0502020202020204" pitchFamily="34" charset="0"/>
              </a:rPr>
              <a:t>Quality Assurance &amp; Technical Control</a:t>
            </a:r>
            <a:r>
              <a:rPr lang="en-US" sz="1500" dirty="0">
                <a:latin typeface="Century Gothic" panose="020B0502020202020204" pitchFamily="34" charset="0"/>
              </a:rPr>
              <a:t> through continuous monitoring, in-house lab testing and compliance with international industrial standards.</a:t>
            </a:r>
          </a:p>
          <a:p>
            <a:pPr marL="285750" lvl="0" indent="-285750">
              <a:buFont typeface="Arial" panose="020B0604020202020204" pitchFamily="34" charset="0"/>
              <a:buChar char="•"/>
            </a:pPr>
            <a:r>
              <a:rPr lang="en-US" sz="1500" b="1" dirty="0">
                <a:latin typeface="Century Gothic" panose="020B0502020202020204" pitchFamily="34" charset="0"/>
              </a:rPr>
              <a:t>Export &amp; Logistics Management</a:t>
            </a:r>
            <a:r>
              <a:rPr lang="en-US" sz="1500" dirty="0">
                <a:latin typeface="Century Gothic" panose="020B0502020202020204" pitchFamily="34" charset="0"/>
              </a:rPr>
              <a:t> to ensure efficient shipment, timely delivery and regulatory compliance.</a:t>
            </a:r>
          </a:p>
        </p:txBody>
      </p:sp>
    </p:spTree>
    <p:extLst>
      <p:ext uri="{BB962C8B-B14F-4D97-AF65-F5344CB8AC3E}">
        <p14:creationId xmlns:p14="http://schemas.microsoft.com/office/powerpoint/2010/main" val="1806321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9106C736-DF0B-CC5D-4A41-621F0239EDDA}"/>
            </a:ext>
          </a:extLst>
        </p:cNvPr>
        <p:cNvGrpSpPr/>
        <p:nvPr/>
      </p:nvGrpSpPr>
      <p:grpSpPr>
        <a:xfrm>
          <a:off x="0" y="0"/>
          <a:ext cx="0" cy="0"/>
          <a:chOff x="0" y="0"/>
          <a:chExt cx="0" cy="0"/>
        </a:xfrm>
      </p:grpSpPr>
      <p:sp>
        <p:nvSpPr>
          <p:cNvPr id="7" name="Rounded Rectangle 28">
            <a:extLst>
              <a:ext uri="{FF2B5EF4-FFF2-40B4-BE49-F238E27FC236}">
                <a16:creationId xmlns:a16="http://schemas.microsoft.com/office/drawing/2014/main" id="{61F4875C-2EA3-6D25-BA22-E3156FC255C3}"/>
              </a:ext>
            </a:extLst>
          </p:cNvPr>
          <p:cNvSpPr/>
          <p:nvPr/>
        </p:nvSpPr>
        <p:spPr>
          <a:xfrm>
            <a:off x="1" y="3305500"/>
            <a:ext cx="11268074" cy="3552500"/>
          </a:xfrm>
          <a:prstGeom prst="roundRect">
            <a:avLst/>
          </a:prstGeom>
          <a:solidFill>
            <a:schemeClr val="tx1">
              <a:lumMod val="95000"/>
            </a:schemeClr>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b="1" dirty="0"/>
          </a:p>
        </p:txBody>
      </p:sp>
      <p:sp>
        <p:nvSpPr>
          <p:cNvPr id="43" name="Rectangle 42">
            <a:extLst>
              <a:ext uri="{FF2B5EF4-FFF2-40B4-BE49-F238E27FC236}">
                <a16:creationId xmlns:a16="http://schemas.microsoft.com/office/drawing/2014/main" id="{14B33E12-FCDF-FD4A-0C97-51500991592D}"/>
              </a:ext>
            </a:extLst>
          </p:cNvPr>
          <p:cNvSpPr/>
          <p:nvPr/>
        </p:nvSpPr>
        <p:spPr>
          <a:xfrm>
            <a:off x="6885845" y="2349302"/>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lowchart: Document 4">
            <a:extLst>
              <a:ext uri="{FF2B5EF4-FFF2-40B4-BE49-F238E27FC236}">
                <a16:creationId xmlns:a16="http://schemas.microsoft.com/office/drawing/2014/main" id="{FDF14230-A11D-4E7D-4265-DC5076D661AC}"/>
              </a:ext>
            </a:extLst>
          </p:cNvPr>
          <p:cNvSpPr/>
          <p:nvPr/>
        </p:nvSpPr>
        <p:spPr>
          <a:xfrm rot="5400000">
            <a:off x="8107404" y="2878911"/>
            <a:ext cx="7002532" cy="1203302"/>
          </a:xfrm>
          <a:prstGeom prst="flowChartDocumen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lowchart: Document 10">
            <a:extLst>
              <a:ext uri="{FF2B5EF4-FFF2-40B4-BE49-F238E27FC236}">
                <a16:creationId xmlns:a16="http://schemas.microsoft.com/office/drawing/2014/main" id="{66694E85-9B76-6794-6C87-B227E293DFCC}"/>
              </a:ext>
            </a:extLst>
          </p:cNvPr>
          <p:cNvSpPr/>
          <p:nvPr/>
        </p:nvSpPr>
        <p:spPr>
          <a:xfrm rot="5400000">
            <a:off x="8191279" y="28693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ocument 11">
            <a:extLst>
              <a:ext uri="{FF2B5EF4-FFF2-40B4-BE49-F238E27FC236}">
                <a16:creationId xmlns:a16="http://schemas.microsoft.com/office/drawing/2014/main" id="{4B455768-5C79-1EA6-9529-9F3CA7CADD6F}"/>
              </a:ext>
            </a:extLst>
          </p:cNvPr>
          <p:cNvSpPr/>
          <p:nvPr/>
        </p:nvSpPr>
        <p:spPr>
          <a:xfrm rot="5400000">
            <a:off x="8310444" y="2864786"/>
            <a:ext cx="7002532" cy="1203302"/>
          </a:xfrm>
          <a:prstGeom prst="flowChartDocumen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ocument 12">
            <a:extLst>
              <a:ext uri="{FF2B5EF4-FFF2-40B4-BE49-F238E27FC236}">
                <a16:creationId xmlns:a16="http://schemas.microsoft.com/office/drawing/2014/main" id="{732889D2-EF48-6F2A-8875-37552B5292E3}"/>
              </a:ext>
            </a:extLst>
          </p:cNvPr>
          <p:cNvSpPr/>
          <p:nvPr/>
        </p:nvSpPr>
        <p:spPr>
          <a:xfrm rot="5400000">
            <a:off x="8434686" y="28647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4AA408BD-D057-3C08-A460-F6C721447C26}"/>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99587161-87E3-C0BA-4C4A-23778CF0C329}"/>
              </a:ext>
            </a:extLst>
          </p:cNvPr>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F2BCD99D-B266-92A8-D697-629F6E23F0B5}"/>
              </a:ext>
            </a:extLst>
          </p:cNvPr>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C8FC3B15-E138-D62E-78D2-3EA55A4390A3}"/>
              </a:ext>
            </a:extLst>
          </p:cNvPr>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C2B141C8-478F-0716-3CA7-A1AF49B153C6}"/>
              </a:ext>
            </a:extLst>
          </p:cNvPr>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583517-FDA7-7F44-49D3-3A5EA9B7B462}"/>
              </a:ext>
            </a:extLst>
          </p:cNvPr>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AF10813-01C8-3C71-1FDC-FA2281EA7A53}"/>
              </a:ext>
            </a:extLst>
          </p:cNvPr>
          <p:cNvSpPr/>
          <p:nvPr/>
        </p:nvSpPr>
        <p:spPr>
          <a:xfrm>
            <a:off x="-36718" y="-104005"/>
            <a:ext cx="1729507" cy="1803943"/>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4906A401-BBCC-A8B5-BC1F-B4A73345C294}"/>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39001DAF-B456-AB4C-D1DB-CB5B443F3787}"/>
              </a:ext>
            </a:extLst>
          </p:cNvPr>
          <p:cNvSpPr txBox="1"/>
          <p:nvPr/>
        </p:nvSpPr>
        <p:spPr>
          <a:xfrm>
            <a:off x="2263711" y="637516"/>
            <a:ext cx="8168067" cy="830997"/>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effectLst>
                  <a:glow rad="228600">
                    <a:schemeClr val="accent6">
                      <a:satMod val="175000"/>
                      <a:alpha val="40000"/>
                    </a:schemeClr>
                  </a:glow>
                </a:effectLst>
                <a:latin typeface="Century Gothic" panose="020B0502020202020204" pitchFamily="34" charset="0"/>
              </a:rPr>
              <a:t>Mission &amp; Vision Statement:</a:t>
            </a:r>
            <a:endParaRPr lang="fa-IR" sz="4800" b="1" dirty="0">
              <a:ln/>
              <a:effectLst>
                <a:glow rad="228600">
                  <a:schemeClr val="accent6">
                    <a:satMod val="175000"/>
                    <a:alpha val="40000"/>
                  </a:schemeClr>
                </a:glow>
              </a:effectLst>
              <a:latin typeface="Century Gothic" panose="020B0502020202020204" pitchFamily="34" charset="0"/>
            </a:endParaRPr>
          </a:p>
        </p:txBody>
      </p:sp>
      <p:sp>
        <p:nvSpPr>
          <p:cNvPr id="42" name="Diamond 41">
            <a:extLst>
              <a:ext uri="{FF2B5EF4-FFF2-40B4-BE49-F238E27FC236}">
                <a16:creationId xmlns:a16="http://schemas.microsoft.com/office/drawing/2014/main" id="{B8339749-F7E8-D43C-56FF-68E96ED29500}"/>
              </a:ext>
            </a:extLst>
          </p:cNvPr>
          <p:cNvSpPr/>
          <p:nvPr/>
        </p:nvSpPr>
        <p:spPr>
          <a:xfrm>
            <a:off x="5290749" y="1539063"/>
            <a:ext cx="1692000" cy="1692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Diamond 43">
            <a:extLst>
              <a:ext uri="{FF2B5EF4-FFF2-40B4-BE49-F238E27FC236}">
                <a16:creationId xmlns:a16="http://schemas.microsoft.com/office/drawing/2014/main" id="{8F52019B-88DF-3090-C2ED-931BE4EBF3BD}"/>
              </a:ext>
            </a:extLst>
          </p:cNvPr>
          <p:cNvSpPr/>
          <p:nvPr/>
        </p:nvSpPr>
        <p:spPr>
          <a:xfrm>
            <a:off x="5349146" y="1585870"/>
            <a:ext cx="1584000" cy="1584000"/>
          </a:xfrm>
          <a:prstGeom prst="diamond">
            <a:avLst/>
          </a:prstGeom>
          <a:solidFill>
            <a:schemeClr val="tx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Diamond 44">
            <a:extLst>
              <a:ext uri="{FF2B5EF4-FFF2-40B4-BE49-F238E27FC236}">
                <a16:creationId xmlns:a16="http://schemas.microsoft.com/office/drawing/2014/main" id="{6347811E-C31C-A26D-ACBA-3F009BEEF29A}"/>
              </a:ext>
            </a:extLst>
          </p:cNvPr>
          <p:cNvSpPr/>
          <p:nvPr/>
        </p:nvSpPr>
        <p:spPr>
          <a:xfrm>
            <a:off x="5399870" y="1637538"/>
            <a:ext cx="1476000" cy="1476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Diamond 45">
            <a:extLst>
              <a:ext uri="{FF2B5EF4-FFF2-40B4-BE49-F238E27FC236}">
                <a16:creationId xmlns:a16="http://schemas.microsoft.com/office/drawing/2014/main" id="{40174D19-6D72-7815-52E5-7452F3C06DF8}"/>
              </a:ext>
            </a:extLst>
          </p:cNvPr>
          <p:cNvSpPr/>
          <p:nvPr/>
        </p:nvSpPr>
        <p:spPr>
          <a:xfrm>
            <a:off x="5467118" y="1711975"/>
            <a:ext cx="1332000" cy="1332000"/>
          </a:xfrm>
          <a:prstGeom prst="diamond">
            <a:avLst/>
          </a:prstGeom>
          <a:solidFill>
            <a:schemeClr val="tx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Diamond 46">
            <a:extLst>
              <a:ext uri="{FF2B5EF4-FFF2-40B4-BE49-F238E27FC236}">
                <a16:creationId xmlns:a16="http://schemas.microsoft.com/office/drawing/2014/main" id="{F712AE0A-C8AD-139E-D6A2-E531EBC1C839}"/>
              </a:ext>
            </a:extLst>
          </p:cNvPr>
          <p:cNvSpPr/>
          <p:nvPr/>
        </p:nvSpPr>
        <p:spPr>
          <a:xfrm>
            <a:off x="5521118" y="1749425"/>
            <a:ext cx="1224000" cy="1224000"/>
          </a:xfrm>
          <a:prstGeom prst="diamond">
            <a:avLst/>
          </a:prstGeom>
          <a:solidFill>
            <a:srgbClr val="DC6419"/>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Arc 47">
            <a:extLst>
              <a:ext uri="{FF2B5EF4-FFF2-40B4-BE49-F238E27FC236}">
                <a16:creationId xmlns:a16="http://schemas.microsoft.com/office/drawing/2014/main" id="{EB575905-8302-A076-DBF4-18DE349068BD}"/>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736C6213-0126-84AA-266E-F5AF3917A30D}"/>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50" name="Rectangle 49">
            <a:extLst>
              <a:ext uri="{FF2B5EF4-FFF2-40B4-BE49-F238E27FC236}">
                <a16:creationId xmlns:a16="http://schemas.microsoft.com/office/drawing/2014/main" id="{0CB9486B-0CA5-CBAC-8C6C-D4BFB490A1D0}"/>
              </a:ext>
            </a:extLst>
          </p:cNvPr>
          <p:cNvSpPr/>
          <p:nvPr/>
        </p:nvSpPr>
        <p:spPr>
          <a:xfrm>
            <a:off x="0" y="2361425"/>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TextBox 9">
            <a:extLst>
              <a:ext uri="{FF2B5EF4-FFF2-40B4-BE49-F238E27FC236}">
                <a16:creationId xmlns:a16="http://schemas.microsoft.com/office/drawing/2014/main" id="{D2E1F67F-81E6-66AD-3468-ED89E5953C01}"/>
              </a:ext>
            </a:extLst>
          </p:cNvPr>
          <p:cNvSpPr txBox="1"/>
          <p:nvPr/>
        </p:nvSpPr>
        <p:spPr>
          <a:xfrm>
            <a:off x="598168" y="3700997"/>
            <a:ext cx="10101904" cy="2585323"/>
          </a:xfrm>
          <a:prstGeom prst="rect">
            <a:avLst/>
          </a:prstGeom>
          <a:noFill/>
        </p:spPr>
        <p:txBody>
          <a:bodyPr wrap="square" rtlCol="1">
            <a:spAutoFit/>
          </a:bodyPr>
          <a:lstStyle/>
          <a:p>
            <a:r>
              <a:rPr lang="en-US" dirty="0">
                <a:latin typeface="Century Gothic" panose="020B0502020202020204" pitchFamily="34" charset="0"/>
              </a:rPr>
              <a:t>Our mission is to deliver high-quality mineral products that empower global industries, while upholding the values of professionalism, transparency and sustainable operation. </a:t>
            </a:r>
          </a:p>
          <a:p>
            <a:endParaRPr lang="en-US" dirty="0">
              <a:latin typeface="Century Gothic" panose="020B0502020202020204" pitchFamily="34" charset="0"/>
            </a:endParaRPr>
          </a:p>
          <a:p>
            <a:r>
              <a:rPr lang="en-US" dirty="0">
                <a:latin typeface="Century Gothic" panose="020B0502020202020204" pitchFamily="34" charset="0"/>
              </a:rPr>
              <a:t>We aim to create long-term partnerships by offering dependable supply, competitive pricing, and proactive service tailored to each client's needs.</a:t>
            </a:r>
          </a:p>
          <a:p>
            <a:endParaRPr lang="en-US" dirty="0">
              <a:latin typeface="Century Gothic" panose="020B0502020202020204" pitchFamily="34" charset="0"/>
            </a:endParaRPr>
          </a:p>
          <a:p>
            <a:r>
              <a:rPr lang="en-US" dirty="0">
                <a:latin typeface="Century Gothic" panose="020B0502020202020204" pitchFamily="34" charset="0"/>
              </a:rPr>
              <a:t>Our Vision is to be recognized as a </a:t>
            </a:r>
            <a:r>
              <a:rPr lang="en-US" b="1" dirty="0">
                <a:latin typeface="Century Gothic" panose="020B0502020202020204" pitchFamily="34" charset="0"/>
              </a:rPr>
              <a:t>globally trusted supplier and producer of strategic industrial minerals</a:t>
            </a:r>
            <a:r>
              <a:rPr lang="en-US" dirty="0">
                <a:latin typeface="Century Gothic" panose="020B0502020202020204" pitchFamily="34" charset="0"/>
              </a:rPr>
              <a:t>, expanding our market presence through continuous innovation, operational excellence and responsible resource management.</a:t>
            </a:r>
          </a:p>
        </p:txBody>
      </p:sp>
    </p:spTree>
    <p:extLst>
      <p:ext uri="{BB962C8B-B14F-4D97-AF65-F5344CB8AC3E}">
        <p14:creationId xmlns:p14="http://schemas.microsoft.com/office/powerpoint/2010/main" val="114090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AA228F81-3A59-06DA-4A81-7AA2790C2860}"/>
            </a:ext>
          </a:extLst>
        </p:cNvPr>
        <p:cNvGrpSpPr/>
        <p:nvPr/>
      </p:nvGrpSpPr>
      <p:grpSpPr>
        <a:xfrm>
          <a:off x="0" y="0"/>
          <a:ext cx="0" cy="0"/>
          <a:chOff x="0" y="0"/>
          <a:chExt cx="0" cy="0"/>
        </a:xfrm>
      </p:grpSpPr>
      <p:sp>
        <p:nvSpPr>
          <p:cNvPr id="7" name="Rounded Rectangle 28">
            <a:extLst>
              <a:ext uri="{FF2B5EF4-FFF2-40B4-BE49-F238E27FC236}">
                <a16:creationId xmlns:a16="http://schemas.microsoft.com/office/drawing/2014/main" id="{1A7AC276-CDAB-AD1F-235B-B5CD590A25AA}"/>
              </a:ext>
            </a:extLst>
          </p:cNvPr>
          <p:cNvSpPr/>
          <p:nvPr/>
        </p:nvSpPr>
        <p:spPr>
          <a:xfrm>
            <a:off x="1" y="3305500"/>
            <a:ext cx="11268074" cy="3552500"/>
          </a:xfrm>
          <a:prstGeom prst="roundRect">
            <a:avLst/>
          </a:prstGeom>
          <a:solidFill>
            <a:schemeClr val="tx1">
              <a:lumMod val="95000"/>
            </a:schemeClr>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b="1" dirty="0"/>
          </a:p>
        </p:txBody>
      </p:sp>
      <p:sp>
        <p:nvSpPr>
          <p:cNvPr id="43" name="Rectangle 42">
            <a:extLst>
              <a:ext uri="{FF2B5EF4-FFF2-40B4-BE49-F238E27FC236}">
                <a16:creationId xmlns:a16="http://schemas.microsoft.com/office/drawing/2014/main" id="{8AC0D2D7-6C8E-3047-5CE2-B986240708D6}"/>
              </a:ext>
            </a:extLst>
          </p:cNvPr>
          <p:cNvSpPr/>
          <p:nvPr/>
        </p:nvSpPr>
        <p:spPr>
          <a:xfrm>
            <a:off x="6885845" y="2349302"/>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lowchart: Document 4">
            <a:extLst>
              <a:ext uri="{FF2B5EF4-FFF2-40B4-BE49-F238E27FC236}">
                <a16:creationId xmlns:a16="http://schemas.microsoft.com/office/drawing/2014/main" id="{595FE1AB-19CD-05BD-FCBB-AA7F96ECA86C}"/>
              </a:ext>
            </a:extLst>
          </p:cNvPr>
          <p:cNvSpPr/>
          <p:nvPr/>
        </p:nvSpPr>
        <p:spPr>
          <a:xfrm rot="5400000">
            <a:off x="8107404" y="2878911"/>
            <a:ext cx="7002532" cy="1203302"/>
          </a:xfrm>
          <a:prstGeom prst="flowChartDocumen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lowchart: Document 10">
            <a:extLst>
              <a:ext uri="{FF2B5EF4-FFF2-40B4-BE49-F238E27FC236}">
                <a16:creationId xmlns:a16="http://schemas.microsoft.com/office/drawing/2014/main" id="{097B0F57-EBC8-1778-35CD-1529F0E81945}"/>
              </a:ext>
            </a:extLst>
          </p:cNvPr>
          <p:cNvSpPr/>
          <p:nvPr/>
        </p:nvSpPr>
        <p:spPr>
          <a:xfrm rot="5400000">
            <a:off x="8191279" y="28693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ocument 11">
            <a:extLst>
              <a:ext uri="{FF2B5EF4-FFF2-40B4-BE49-F238E27FC236}">
                <a16:creationId xmlns:a16="http://schemas.microsoft.com/office/drawing/2014/main" id="{D31A6AF6-AB73-EE87-8838-2D49DFEF5E99}"/>
              </a:ext>
            </a:extLst>
          </p:cNvPr>
          <p:cNvSpPr/>
          <p:nvPr/>
        </p:nvSpPr>
        <p:spPr>
          <a:xfrm rot="5400000">
            <a:off x="8310444" y="2864786"/>
            <a:ext cx="7002532" cy="1203302"/>
          </a:xfrm>
          <a:prstGeom prst="flowChartDocumen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ocument 12">
            <a:extLst>
              <a:ext uri="{FF2B5EF4-FFF2-40B4-BE49-F238E27FC236}">
                <a16:creationId xmlns:a16="http://schemas.microsoft.com/office/drawing/2014/main" id="{771DA416-42F4-9B81-D9F0-AE3159C6B63D}"/>
              </a:ext>
            </a:extLst>
          </p:cNvPr>
          <p:cNvSpPr/>
          <p:nvPr/>
        </p:nvSpPr>
        <p:spPr>
          <a:xfrm rot="5400000">
            <a:off x="8434686" y="28647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E9B16678-FE51-99F3-65ED-4C54D1205C70}"/>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96D70E41-7B2F-7665-2EF0-1C7B71587D12}"/>
              </a:ext>
            </a:extLst>
          </p:cNvPr>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2793944A-9A14-BF30-30B0-E4B1D8DAE457}"/>
              </a:ext>
            </a:extLst>
          </p:cNvPr>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7C152FB5-7798-BED7-9162-67C6A12EF36F}"/>
              </a:ext>
            </a:extLst>
          </p:cNvPr>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F45C18A1-5521-512F-C519-0ECDD1E6CAC1}"/>
              </a:ext>
            </a:extLst>
          </p:cNvPr>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EE8977-70D0-1C88-EDAA-C488EEBE9214}"/>
              </a:ext>
            </a:extLst>
          </p:cNvPr>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C15281-D6D8-FB67-5049-3C044F099AA9}"/>
              </a:ext>
            </a:extLst>
          </p:cNvPr>
          <p:cNvSpPr/>
          <p:nvPr/>
        </p:nvSpPr>
        <p:spPr>
          <a:xfrm>
            <a:off x="-36718" y="-104005"/>
            <a:ext cx="1729507" cy="1803943"/>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2464D9DC-16DA-65BE-2F9C-11377932C048}"/>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817AF157-975B-DBDB-DDB0-9C22527E8E98}"/>
              </a:ext>
            </a:extLst>
          </p:cNvPr>
          <p:cNvSpPr txBox="1"/>
          <p:nvPr/>
        </p:nvSpPr>
        <p:spPr>
          <a:xfrm>
            <a:off x="2405379" y="597008"/>
            <a:ext cx="7455477" cy="830997"/>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effectLst>
                  <a:glow rad="228600">
                    <a:schemeClr val="accent6">
                      <a:satMod val="175000"/>
                      <a:alpha val="40000"/>
                    </a:schemeClr>
                  </a:glow>
                </a:effectLst>
                <a:latin typeface="Century Gothic" panose="020B0502020202020204" pitchFamily="34" charset="0"/>
              </a:rPr>
              <a:t>Our Core Values:</a:t>
            </a:r>
            <a:endParaRPr lang="fa-IR" sz="4800" b="1" dirty="0">
              <a:ln/>
              <a:effectLst>
                <a:glow rad="228600">
                  <a:schemeClr val="accent6">
                    <a:satMod val="175000"/>
                    <a:alpha val="40000"/>
                  </a:schemeClr>
                </a:glow>
              </a:effectLst>
              <a:latin typeface="Century Gothic" panose="020B0502020202020204" pitchFamily="34" charset="0"/>
            </a:endParaRPr>
          </a:p>
        </p:txBody>
      </p:sp>
      <p:sp>
        <p:nvSpPr>
          <p:cNvPr id="42" name="Diamond 41">
            <a:extLst>
              <a:ext uri="{FF2B5EF4-FFF2-40B4-BE49-F238E27FC236}">
                <a16:creationId xmlns:a16="http://schemas.microsoft.com/office/drawing/2014/main" id="{B564FD83-744D-0FB9-2C85-4D062982E74E}"/>
              </a:ext>
            </a:extLst>
          </p:cNvPr>
          <p:cNvSpPr/>
          <p:nvPr/>
        </p:nvSpPr>
        <p:spPr>
          <a:xfrm>
            <a:off x="5290749" y="1539063"/>
            <a:ext cx="1692000" cy="1692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Diamond 43">
            <a:extLst>
              <a:ext uri="{FF2B5EF4-FFF2-40B4-BE49-F238E27FC236}">
                <a16:creationId xmlns:a16="http://schemas.microsoft.com/office/drawing/2014/main" id="{4C7BC5EB-7416-28F7-328C-7F4DB0FFD415}"/>
              </a:ext>
            </a:extLst>
          </p:cNvPr>
          <p:cNvSpPr/>
          <p:nvPr/>
        </p:nvSpPr>
        <p:spPr>
          <a:xfrm>
            <a:off x="5349146" y="1585870"/>
            <a:ext cx="1584000" cy="1584000"/>
          </a:xfrm>
          <a:prstGeom prst="diamond">
            <a:avLst/>
          </a:prstGeom>
          <a:solidFill>
            <a:schemeClr val="tx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Diamond 44">
            <a:extLst>
              <a:ext uri="{FF2B5EF4-FFF2-40B4-BE49-F238E27FC236}">
                <a16:creationId xmlns:a16="http://schemas.microsoft.com/office/drawing/2014/main" id="{24D8B7EB-9FBF-7691-5E9C-9756ABFF5BE7}"/>
              </a:ext>
            </a:extLst>
          </p:cNvPr>
          <p:cNvSpPr/>
          <p:nvPr/>
        </p:nvSpPr>
        <p:spPr>
          <a:xfrm>
            <a:off x="5399870" y="1637538"/>
            <a:ext cx="1476000" cy="1476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Diamond 45">
            <a:extLst>
              <a:ext uri="{FF2B5EF4-FFF2-40B4-BE49-F238E27FC236}">
                <a16:creationId xmlns:a16="http://schemas.microsoft.com/office/drawing/2014/main" id="{768D24AE-C939-BEF2-87BB-78867F5A527A}"/>
              </a:ext>
            </a:extLst>
          </p:cNvPr>
          <p:cNvSpPr/>
          <p:nvPr/>
        </p:nvSpPr>
        <p:spPr>
          <a:xfrm>
            <a:off x="5467118" y="1711975"/>
            <a:ext cx="1332000" cy="1332000"/>
          </a:xfrm>
          <a:prstGeom prst="diamond">
            <a:avLst/>
          </a:prstGeom>
          <a:solidFill>
            <a:schemeClr val="tx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Diamond 46">
            <a:extLst>
              <a:ext uri="{FF2B5EF4-FFF2-40B4-BE49-F238E27FC236}">
                <a16:creationId xmlns:a16="http://schemas.microsoft.com/office/drawing/2014/main" id="{6DD1255F-056B-4751-068B-46476147C24B}"/>
              </a:ext>
            </a:extLst>
          </p:cNvPr>
          <p:cNvSpPr/>
          <p:nvPr/>
        </p:nvSpPr>
        <p:spPr>
          <a:xfrm>
            <a:off x="5521118" y="1749425"/>
            <a:ext cx="1224000" cy="1224000"/>
          </a:xfrm>
          <a:prstGeom prst="diamond">
            <a:avLst/>
          </a:prstGeom>
          <a:solidFill>
            <a:srgbClr val="DC6419"/>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Arc 47">
            <a:extLst>
              <a:ext uri="{FF2B5EF4-FFF2-40B4-BE49-F238E27FC236}">
                <a16:creationId xmlns:a16="http://schemas.microsoft.com/office/drawing/2014/main" id="{25CE7763-FA94-BF0E-7B62-610A32E2E9F6}"/>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016EFABB-A865-528F-F3F4-53DEE8C78720}"/>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50" name="Rectangle 49">
            <a:extLst>
              <a:ext uri="{FF2B5EF4-FFF2-40B4-BE49-F238E27FC236}">
                <a16:creationId xmlns:a16="http://schemas.microsoft.com/office/drawing/2014/main" id="{923728EE-813E-C578-91E0-E4953261AEF9}"/>
              </a:ext>
            </a:extLst>
          </p:cNvPr>
          <p:cNvSpPr/>
          <p:nvPr/>
        </p:nvSpPr>
        <p:spPr>
          <a:xfrm>
            <a:off x="0" y="2361425"/>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TextBox 9">
            <a:extLst>
              <a:ext uri="{FF2B5EF4-FFF2-40B4-BE49-F238E27FC236}">
                <a16:creationId xmlns:a16="http://schemas.microsoft.com/office/drawing/2014/main" id="{0AA49566-EDDD-9D70-B141-2B84465663F7}"/>
              </a:ext>
            </a:extLst>
          </p:cNvPr>
          <p:cNvSpPr txBox="1"/>
          <p:nvPr/>
        </p:nvSpPr>
        <p:spPr>
          <a:xfrm>
            <a:off x="470166" y="3463611"/>
            <a:ext cx="10101904" cy="3139321"/>
          </a:xfrm>
          <a:prstGeom prst="rect">
            <a:avLst/>
          </a:prstGeom>
          <a:noFill/>
        </p:spPr>
        <p:txBody>
          <a:bodyPr wrap="square" rtlCol="1">
            <a:spAutoFit/>
          </a:bodyPr>
          <a:lstStyle/>
          <a:p>
            <a:r>
              <a:rPr lang="en-US" b="1" dirty="0">
                <a:latin typeface="Century Gothic" panose="020B0502020202020204" pitchFamily="34" charset="0"/>
              </a:rPr>
              <a:t>• Integrity:</a:t>
            </a:r>
            <a:r>
              <a:rPr lang="en-US" dirty="0">
                <a:latin typeface="Century Gothic" panose="020B0502020202020204" pitchFamily="34" charset="0"/>
              </a:rPr>
              <a:t> We conduct every transaction with transparency, fairness and reliability.</a:t>
            </a:r>
            <a:br>
              <a:rPr lang="en-US" dirty="0">
                <a:latin typeface="Century Gothic" panose="020B0502020202020204" pitchFamily="34" charset="0"/>
              </a:rPr>
            </a:br>
            <a:r>
              <a:rPr lang="en-US" b="1" dirty="0">
                <a:latin typeface="Century Gothic" panose="020B0502020202020204" pitchFamily="34" charset="0"/>
              </a:rPr>
              <a:t>• Quality Commitment:</a:t>
            </a:r>
            <a:r>
              <a:rPr lang="en-US" dirty="0">
                <a:latin typeface="Century Gothic" panose="020B0502020202020204" pitchFamily="34" charset="0"/>
              </a:rPr>
              <a:t> Superior product quality and consistent specifications are at the heart of our operations.</a:t>
            </a:r>
            <a:br>
              <a:rPr lang="en-US" dirty="0">
                <a:latin typeface="Century Gothic" panose="020B0502020202020204" pitchFamily="34" charset="0"/>
              </a:rPr>
            </a:br>
            <a:r>
              <a:rPr lang="en-US" b="1" dirty="0">
                <a:latin typeface="Century Gothic" panose="020B0502020202020204" pitchFamily="34" charset="0"/>
              </a:rPr>
              <a:t>• Customer Focus: </a:t>
            </a:r>
            <a:r>
              <a:rPr lang="en-US" dirty="0">
                <a:latin typeface="Century Gothic" panose="020B0502020202020204" pitchFamily="34" charset="0"/>
              </a:rPr>
              <a:t>We build lasting relationships by understanding and serving the real needs of our clients.</a:t>
            </a:r>
            <a:br>
              <a:rPr lang="en-US" dirty="0">
                <a:latin typeface="Century Gothic" panose="020B0502020202020204" pitchFamily="34" charset="0"/>
              </a:rPr>
            </a:br>
            <a:r>
              <a:rPr lang="en-US" b="1" dirty="0">
                <a:latin typeface="Century Gothic" panose="020B0502020202020204" pitchFamily="34" charset="0"/>
              </a:rPr>
              <a:t>• Operational Excellence:</a:t>
            </a:r>
            <a:r>
              <a:rPr lang="en-US" dirty="0">
                <a:latin typeface="Century Gothic" panose="020B0502020202020204" pitchFamily="34" charset="0"/>
              </a:rPr>
              <a:t> Efficient processes, modern facilities and a skilled workforce drive our success.</a:t>
            </a:r>
            <a:br>
              <a:rPr lang="en-US" dirty="0">
                <a:latin typeface="Century Gothic" panose="020B0502020202020204" pitchFamily="34" charset="0"/>
              </a:rPr>
            </a:br>
            <a:r>
              <a:rPr lang="en-US" b="1" dirty="0">
                <a:latin typeface="Century Gothic" panose="020B0502020202020204" pitchFamily="34" charset="0"/>
              </a:rPr>
              <a:t>• Sustainability:</a:t>
            </a:r>
            <a:r>
              <a:rPr lang="en-US" dirty="0">
                <a:latin typeface="Century Gothic" panose="020B0502020202020204" pitchFamily="34" charset="0"/>
              </a:rPr>
              <a:t> We prioritize responsible sourcing, environmental care and community engagement.</a:t>
            </a:r>
            <a:br>
              <a:rPr lang="en-US" dirty="0">
                <a:latin typeface="Century Gothic" panose="020B0502020202020204" pitchFamily="34" charset="0"/>
              </a:rPr>
            </a:br>
            <a:r>
              <a:rPr lang="en-US" b="1" dirty="0">
                <a:latin typeface="Century Gothic" panose="020B0502020202020204" pitchFamily="34" charset="0"/>
              </a:rPr>
              <a:t>• Innovation:</a:t>
            </a:r>
            <a:r>
              <a:rPr lang="en-US" dirty="0">
                <a:latin typeface="Century Gothic" panose="020B0502020202020204" pitchFamily="34" charset="0"/>
              </a:rPr>
              <a:t> We continuously optimize our production technologies and supply chain solutions.</a:t>
            </a:r>
          </a:p>
        </p:txBody>
      </p:sp>
    </p:spTree>
    <p:extLst>
      <p:ext uri="{BB962C8B-B14F-4D97-AF65-F5344CB8AC3E}">
        <p14:creationId xmlns:p14="http://schemas.microsoft.com/office/powerpoint/2010/main" val="205806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048B8D28-6D6E-86B2-FC5F-B246A73B81C9}"/>
            </a:ext>
          </a:extLst>
        </p:cNvPr>
        <p:cNvGrpSpPr/>
        <p:nvPr/>
      </p:nvGrpSpPr>
      <p:grpSpPr>
        <a:xfrm>
          <a:off x="0" y="0"/>
          <a:ext cx="0" cy="0"/>
          <a:chOff x="0" y="0"/>
          <a:chExt cx="0" cy="0"/>
        </a:xfrm>
      </p:grpSpPr>
      <p:sp>
        <p:nvSpPr>
          <p:cNvPr id="7" name="Rounded Rectangle 28">
            <a:extLst>
              <a:ext uri="{FF2B5EF4-FFF2-40B4-BE49-F238E27FC236}">
                <a16:creationId xmlns:a16="http://schemas.microsoft.com/office/drawing/2014/main" id="{6A5D1430-89DB-9EF2-93FD-1A213A9BE85B}"/>
              </a:ext>
            </a:extLst>
          </p:cNvPr>
          <p:cNvSpPr/>
          <p:nvPr/>
        </p:nvSpPr>
        <p:spPr>
          <a:xfrm>
            <a:off x="1" y="3305500"/>
            <a:ext cx="11268074" cy="3552500"/>
          </a:xfrm>
          <a:prstGeom prst="roundRect">
            <a:avLst/>
          </a:prstGeom>
          <a:solidFill>
            <a:schemeClr val="tx1">
              <a:lumMod val="95000"/>
            </a:schemeClr>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b="1" dirty="0"/>
          </a:p>
        </p:txBody>
      </p:sp>
      <p:sp>
        <p:nvSpPr>
          <p:cNvPr id="43" name="Rectangle 42">
            <a:extLst>
              <a:ext uri="{FF2B5EF4-FFF2-40B4-BE49-F238E27FC236}">
                <a16:creationId xmlns:a16="http://schemas.microsoft.com/office/drawing/2014/main" id="{780B02D8-9B7A-294A-4202-6624B6D7F62A}"/>
              </a:ext>
            </a:extLst>
          </p:cNvPr>
          <p:cNvSpPr/>
          <p:nvPr/>
        </p:nvSpPr>
        <p:spPr>
          <a:xfrm>
            <a:off x="6885845" y="2349302"/>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lowchart: Document 4">
            <a:extLst>
              <a:ext uri="{FF2B5EF4-FFF2-40B4-BE49-F238E27FC236}">
                <a16:creationId xmlns:a16="http://schemas.microsoft.com/office/drawing/2014/main" id="{B0ACD2D4-8CF9-E93E-77A2-4C10DD6A3BF6}"/>
              </a:ext>
            </a:extLst>
          </p:cNvPr>
          <p:cNvSpPr/>
          <p:nvPr/>
        </p:nvSpPr>
        <p:spPr>
          <a:xfrm rot="5400000">
            <a:off x="8107404" y="2878911"/>
            <a:ext cx="7002532" cy="1203302"/>
          </a:xfrm>
          <a:prstGeom prst="flowChartDocumen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lowchart: Document 10">
            <a:extLst>
              <a:ext uri="{FF2B5EF4-FFF2-40B4-BE49-F238E27FC236}">
                <a16:creationId xmlns:a16="http://schemas.microsoft.com/office/drawing/2014/main" id="{F1B6DADF-F24E-AEDF-1183-558CF31D4BF5}"/>
              </a:ext>
            </a:extLst>
          </p:cNvPr>
          <p:cNvSpPr/>
          <p:nvPr/>
        </p:nvSpPr>
        <p:spPr>
          <a:xfrm rot="5400000">
            <a:off x="8191279" y="28693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ocument 11">
            <a:extLst>
              <a:ext uri="{FF2B5EF4-FFF2-40B4-BE49-F238E27FC236}">
                <a16:creationId xmlns:a16="http://schemas.microsoft.com/office/drawing/2014/main" id="{40498168-34DD-2E43-A0AF-5B01B99C58A3}"/>
              </a:ext>
            </a:extLst>
          </p:cNvPr>
          <p:cNvSpPr/>
          <p:nvPr/>
        </p:nvSpPr>
        <p:spPr>
          <a:xfrm rot="5400000">
            <a:off x="8310444" y="2864786"/>
            <a:ext cx="7002532" cy="1203302"/>
          </a:xfrm>
          <a:prstGeom prst="flowChartDocumen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ocument 12">
            <a:extLst>
              <a:ext uri="{FF2B5EF4-FFF2-40B4-BE49-F238E27FC236}">
                <a16:creationId xmlns:a16="http://schemas.microsoft.com/office/drawing/2014/main" id="{8DBC34A5-EF6D-DAF9-31FE-D22037039045}"/>
              </a:ext>
            </a:extLst>
          </p:cNvPr>
          <p:cNvSpPr/>
          <p:nvPr/>
        </p:nvSpPr>
        <p:spPr>
          <a:xfrm rot="5400000">
            <a:off x="8434686" y="28647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40FA2794-F8FF-7870-484F-3C18F9C8C233}"/>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E7330B96-09DD-C8CB-E2FB-8D5B8F876D79}"/>
              </a:ext>
            </a:extLst>
          </p:cNvPr>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C411D8D0-122A-68F4-353A-AF55BD02B37C}"/>
              </a:ext>
            </a:extLst>
          </p:cNvPr>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BCE2AF16-91C3-B998-6D78-1B3D971BADFA}"/>
              </a:ext>
            </a:extLst>
          </p:cNvPr>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4B7A6148-8C8A-4F34-928F-3D964100AC78}"/>
              </a:ext>
            </a:extLst>
          </p:cNvPr>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D472A18-6B81-7811-D7DF-F99C4684743D}"/>
              </a:ext>
            </a:extLst>
          </p:cNvPr>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A7BEB65-2AF4-7B48-1569-706BCDB401F5}"/>
              </a:ext>
            </a:extLst>
          </p:cNvPr>
          <p:cNvSpPr/>
          <p:nvPr/>
        </p:nvSpPr>
        <p:spPr>
          <a:xfrm>
            <a:off x="-36718" y="-104005"/>
            <a:ext cx="1729507" cy="1803943"/>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3A15D6E1-85C8-A9B5-3846-6DFF50F922ED}"/>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D122CA55-3AA0-204E-6A7A-B3872997B931}"/>
              </a:ext>
            </a:extLst>
          </p:cNvPr>
          <p:cNvSpPr txBox="1"/>
          <p:nvPr/>
        </p:nvSpPr>
        <p:spPr>
          <a:xfrm>
            <a:off x="2405379" y="597008"/>
            <a:ext cx="7455477" cy="830997"/>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effectLst>
                  <a:glow rad="228600">
                    <a:schemeClr val="accent6">
                      <a:satMod val="175000"/>
                      <a:alpha val="40000"/>
                    </a:schemeClr>
                  </a:glow>
                </a:effectLst>
                <a:latin typeface="Century Gothic" panose="020B0502020202020204" pitchFamily="34" charset="0"/>
              </a:rPr>
              <a:t>Our Business Areas:</a:t>
            </a:r>
            <a:endParaRPr lang="fa-IR" sz="4800" b="1" dirty="0">
              <a:ln/>
              <a:effectLst>
                <a:glow rad="228600">
                  <a:schemeClr val="accent6">
                    <a:satMod val="175000"/>
                    <a:alpha val="40000"/>
                  </a:schemeClr>
                </a:glow>
              </a:effectLst>
              <a:latin typeface="Century Gothic" panose="020B0502020202020204" pitchFamily="34" charset="0"/>
            </a:endParaRPr>
          </a:p>
        </p:txBody>
      </p:sp>
      <p:sp>
        <p:nvSpPr>
          <p:cNvPr id="42" name="Diamond 41">
            <a:extLst>
              <a:ext uri="{FF2B5EF4-FFF2-40B4-BE49-F238E27FC236}">
                <a16:creationId xmlns:a16="http://schemas.microsoft.com/office/drawing/2014/main" id="{05970278-0856-AEB3-90F5-17C060AF1E38}"/>
              </a:ext>
            </a:extLst>
          </p:cNvPr>
          <p:cNvSpPr/>
          <p:nvPr/>
        </p:nvSpPr>
        <p:spPr>
          <a:xfrm>
            <a:off x="5290749" y="1539063"/>
            <a:ext cx="1692000" cy="1692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Diamond 43">
            <a:extLst>
              <a:ext uri="{FF2B5EF4-FFF2-40B4-BE49-F238E27FC236}">
                <a16:creationId xmlns:a16="http://schemas.microsoft.com/office/drawing/2014/main" id="{72C57497-86CF-41E5-5E6E-355351882D8B}"/>
              </a:ext>
            </a:extLst>
          </p:cNvPr>
          <p:cNvSpPr/>
          <p:nvPr/>
        </p:nvSpPr>
        <p:spPr>
          <a:xfrm>
            <a:off x="5349146" y="1585870"/>
            <a:ext cx="1584000" cy="1584000"/>
          </a:xfrm>
          <a:prstGeom prst="diamond">
            <a:avLst/>
          </a:prstGeom>
          <a:solidFill>
            <a:schemeClr val="tx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Diamond 44">
            <a:extLst>
              <a:ext uri="{FF2B5EF4-FFF2-40B4-BE49-F238E27FC236}">
                <a16:creationId xmlns:a16="http://schemas.microsoft.com/office/drawing/2014/main" id="{CF6714C3-9259-A65B-B3B8-109166DCCFC8}"/>
              </a:ext>
            </a:extLst>
          </p:cNvPr>
          <p:cNvSpPr/>
          <p:nvPr/>
        </p:nvSpPr>
        <p:spPr>
          <a:xfrm>
            <a:off x="5399870" y="1637538"/>
            <a:ext cx="1476000" cy="1476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Diamond 45">
            <a:extLst>
              <a:ext uri="{FF2B5EF4-FFF2-40B4-BE49-F238E27FC236}">
                <a16:creationId xmlns:a16="http://schemas.microsoft.com/office/drawing/2014/main" id="{29567964-493C-CFC4-6B23-08FEE2188E18}"/>
              </a:ext>
            </a:extLst>
          </p:cNvPr>
          <p:cNvSpPr/>
          <p:nvPr/>
        </p:nvSpPr>
        <p:spPr>
          <a:xfrm>
            <a:off x="5467118" y="1711975"/>
            <a:ext cx="1332000" cy="1332000"/>
          </a:xfrm>
          <a:prstGeom prst="diamond">
            <a:avLst/>
          </a:prstGeom>
          <a:solidFill>
            <a:schemeClr val="tx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Diamond 46">
            <a:extLst>
              <a:ext uri="{FF2B5EF4-FFF2-40B4-BE49-F238E27FC236}">
                <a16:creationId xmlns:a16="http://schemas.microsoft.com/office/drawing/2014/main" id="{186CE12F-24FD-8A7C-5362-CB6FB7F21063}"/>
              </a:ext>
            </a:extLst>
          </p:cNvPr>
          <p:cNvSpPr/>
          <p:nvPr/>
        </p:nvSpPr>
        <p:spPr>
          <a:xfrm>
            <a:off x="5521118" y="1749425"/>
            <a:ext cx="1224000" cy="1224000"/>
          </a:xfrm>
          <a:prstGeom prst="diamond">
            <a:avLst/>
          </a:prstGeom>
          <a:solidFill>
            <a:srgbClr val="DC6419"/>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Arc 47">
            <a:extLst>
              <a:ext uri="{FF2B5EF4-FFF2-40B4-BE49-F238E27FC236}">
                <a16:creationId xmlns:a16="http://schemas.microsoft.com/office/drawing/2014/main" id="{82B40B71-A695-4A89-64CC-533225FB583A}"/>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7276C3E3-04C3-CA58-1CCB-6D286EFA9D56}"/>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50" name="Rectangle 49">
            <a:extLst>
              <a:ext uri="{FF2B5EF4-FFF2-40B4-BE49-F238E27FC236}">
                <a16:creationId xmlns:a16="http://schemas.microsoft.com/office/drawing/2014/main" id="{BCC5DE07-1B7B-0E89-E7E7-11A767876305}"/>
              </a:ext>
            </a:extLst>
          </p:cNvPr>
          <p:cNvSpPr/>
          <p:nvPr/>
        </p:nvSpPr>
        <p:spPr>
          <a:xfrm>
            <a:off x="0" y="2361425"/>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TextBox 9">
            <a:extLst>
              <a:ext uri="{FF2B5EF4-FFF2-40B4-BE49-F238E27FC236}">
                <a16:creationId xmlns:a16="http://schemas.microsoft.com/office/drawing/2014/main" id="{5A5F6E87-582C-3490-D1C2-02DA1627DB50}"/>
              </a:ext>
            </a:extLst>
          </p:cNvPr>
          <p:cNvSpPr txBox="1"/>
          <p:nvPr/>
        </p:nvSpPr>
        <p:spPr>
          <a:xfrm>
            <a:off x="470166" y="3339786"/>
            <a:ext cx="10101904" cy="2893100"/>
          </a:xfrm>
          <a:prstGeom prst="rect">
            <a:avLst/>
          </a:prstGeom>
          <a:noFill/>
        </p:spPr>
        <p:txBody>
          <a:bodyPr wrap="square" rtlCol="1">
            <a:spAutoFit/>
          </a:bodyPr>
          <a:lstStyle/>
          <a:p>
            <a:pPr algn="ctr"/>
            <a:r>
              <a:rPr lang="en-US" b="1" dirty="0">
                <a:latin typeface="Century Gothic" panose="020B0502020202020204" pitchFamily="34" charset="0"/>
              </a:rPr>
              <a:t>A. Production Facilities</a:t>
            </a:r>
            <a:endParaRPr lang="en-US" dirty="0">
              <a:latin typeface="Century Gothic" panose="020B0502020202020204" pitchFamily="34" charset="0"/>
            </a:endParaRPr>
          </a:p>
          <a:p>
            <a:endParaRPr lang="en-US" dirty="0">
              <a:latin typeface="Century Gothic" panose="020B0502020202020204" pitchFamily="34" charset="0"/>
            </a:endParaRPr>
          </a:p>
          <a:p>
            <a:r>
              <a:rPr lang="en-US" sz="1700" dirty="0">
                <a:latin typeface="Century Gothic" panose="020B0502020202020204" pitchFamily="34" charset="0"/>
              </a:rPr>
              <a:t>We operate specialized processing plants strategically located near major ore sources:</a:t>
            </a:r>
          </a:p>
          <a:p>
            <a:endParaRPr lang="en-US" dirty="0">
              <a:latin typeface="Century Gothic" panose="020B0502020202020204" pitchFamily="34" charset="0"/>
            </a:endParaRPr>
          </a:p>
          <a:p>
            <a:pPr marL="285750" lvl="0" indent="-285750">
              <a:buFont typeface="Arial" panose="020B0604020202020204" pitchFamily="34" charset="0"/>
              <a:buChar char="•"/>
            </a:pPr>
            <a:r>
              <a:rPr lang="en-US" sz="1500" b="1" dirty="0">
                <a:latin typeface="Century Gothic" panose="020B0502020202020204" pitchFamily="34" charset="0"/>
              </a:rPr>
              <a:t>Chrome Concentrate &amp; Foundry Sand Production Plant</a:t>
            </a:r>
            <a:br>
              <a:rPr lang="en-US" sz="1500" dirty="0">
                <a:latin typeface="Century Gothic" panose="020B0502020202020204" pitchFamily="34" charset="0"/>
              </a:rPr>
            </a:br>
            <a:r>
              <a:rPr lang="en-US" sz="1500" dirty="0">
                <a:latin typeface="Century Gothic" panose="020B0502020202020204" pitchFamily="34" charset="0"/>
              </a:rPr>
              <a:t>Location: </a:t>
            </a:r>
            <a:r>
              <a:rPr lang="en-US" sz="1500" i="1" dirty="0">
                <a:latin typeface="Century Gothic" panose="020B0502020202020204" pitchFamily="34" charset="0"/>
              </a:rPr>
              <a:t>Fariman City, near Mashhad – Northeastern Iran</a:t>
            </a:r>
            <a:endParaRPr lang="en-US" sz="1500" dirty="0">
              <a:latin typeface="Century Gothic" panose="020B0502020202020204" pitchFamily="34" charset="0"/>
            </a:endParaRPr>
          </a:p>
          <a:p>
            <a:pPr marL="285750" lvl="0" indent="-285750">
              <a:buFont typeface="Arial" panose="020B0604020202020204" pitchFamily="34" charset="0"/>
              <a:buChar char="•"/>
            </a:pPr>
            <a:r>
              <a:rPr lang="en-US" sz="1500" b="1" dirty="0">
                <a:latin typeface="Century Gothic" panose="020B0502020202020204" pitchFamily="34" charset="0"/>
              </a:rPr>
              <a:t>Molybdenum Oxide (</a:t>
            </a:r>
            <a:r>
              <a:rPr lang="en-US" sz="1500" b="1" dirty="0" err="1">
                <a:latin typeface="Century Gothic" panose="020B0502020202020204" pitchFamily="34" charset="0"/>
              </a:rPr>
              <a:t>MoO</a:t>
            </a:r>
            <a:r>
              <a:rPr lang="en-US" sz="1500" b="1" dirty="0">
                <a:latin typeface="Century Gothic" panose="020B0502020202020204" pitchFamily="34" charset="0"/>
              </a:rPr>
              <a:t>₃) Production Plant</a:t>
            </a:r>
            <a:br>
              <a:rPr lang="en-US" sz="1500" dirty="0">
                <a:latin typeface="Century Gothic" panose="020B0502020202020204" pitchFamily="34" charset="0"/>
              </a:rPr>
            </a:br>
            <a:r>
              <a:rPr lang="en-US" sz="1500" dirty="0">
                <a:latin typeface="Century Gothic" panose="020B0502020202020204" pitchFamily="34" charset="0"/>
              </a:rPr>
              <a:t>Location: </a:t>
            </a:r>
            <a:r>
              <a:rPr lang="en-US" sz="1500" i="1" dirty="0">
                <a:latin typeface="Century Gothic" panose="020B0502020202020204" pitchFamily="34" charset="0"/>
              </a:rPr>
              <a:t>Zanjan Province – Northern Central Iran</a:t>
            </a:r>
            <a:endParaRPr lang="en-US" sz="1500" dirty="0">
              <a:latin typeface="Century Gothic" panose="020B0502020202020204" pitchFamily="34" charset="0"/>
            </a:endParaRPr>
          </a:p>
          <a:p>
            <a:endParaRPr lang="en-US" sz="1700" dirty="0">
              <a:latin typeface="Century Gothic" panose="020B0502020202020204" pitchFamily="34" charset="0"/>
            </a:endParaRPr>
          </a:p>
          <a:p>
            <a:r>
              <a:rPr lang="en-US" sz="1700" dirty="0">
                <a:latin typeface="Century Gothic" panose="020B0502020202020204" pitchFamily="34" charset="0"/>
              </a:rPr>
              <a:t>These facilities ensure consistent quality, efficient logistics and flexible monthly capacities to meet diverse customer requirements.</a:t>
            </a:r>
          </a:p>
        </p:txBody>
      </p:sp>
    </p:spTree>
    <p:extLst>
      <p:ext uri="{BB962C8B-B14F-4D97-AF65-F5344CB8AC3E}">
        <p14:creationId xmlns:p14="http://schemas.microsoft.com/office/powerpoint/2010/main" val="2722463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1">
                <a:lumMod val="50000"/>
                <a:lumOff val="50000"/>
              </a:schemeClr>
            </a:gs>
            <a:gs pos="100000">
              <a:schemeClr val="bg1">
                <a:lumMod val="75000"/>
                <a:lumOff val="25000"/>
              </a:schemeClr>
            </a:gs>
            <a:gs pos="67000">
              <a:schemeClr val="bg1">
                <a:lumMod val="85000"/>
                <a:lumOff val="15000"/>
              </a:schemeClr>
            </a:gs>
            <a:gs pos="0">
              <a:schemeClr val="tx1">
                <a:lumMod val="95000"/>
              </a:schemeClr>
            </a:gs>
          </a:gsLst>
          <a:lin ang="2700000" scaled="1"/>
          <a:tileRect/>
        </a:gradFill>
        <a:effectLst/>
      </p:bgPr>
    </p:bg>
    <p:spTree>
      <p:nvGrpSpPr>
        <p:cNvPr id="1" name="">
          <a:extLst>
            <a:ext uri="{FF2B5EF4-FFF2-40B4-BE49-F238E27FC236}">
              <a16:creationId xmlns:a16="http://schemas.microsoft.com/office/drawing/2014/main" id="{95830F35-5D11-D28A-00C4-C280FC88FFB3}"/>
            </a:ext>
          </a:extLst>
        </p:cNvPr>
        <p:cNvGrpSpPr/>
        <p:nvPr/>
      </p:nvGrpSpPr>
      <p:grpSpPr>
        <a:xfrm>
          <a:off x="0" y="0"/>
          <a:ext cx="0" cy="0"/>
          <a:chOff x="0" y="0"/>
          <a:chExt cx="0" cy="0"/>
        </a:xfrm>
      </p:grpSpPr>
      <p:sp>
        <p:nvSpPr>
          <p:cNvPr id="7" name="Rounded Rectangle 28">
            <a:extLst>
              <a:ext uri="{FF2B5EF4-FFF2-40B4-BE49-F238E27FC236}">
                <a16:creationId xmlns:a16="http://schemas.microsoft.com/office/drawing/2014/main" id="{D2C93A80-7757-E4FD-9E2E-0BCD28275282}"/>
              </a:ext>
            </a:extLst>
          </p:cNvPr>
          <p:cNvSpPr/>
          <p:nvPr/>
        </p:nvSpPr>
        <p:spPr>
          <a:xfrm>
            <a:off x="1" y="3305500"/>
            <a:ext cx="11268074" cy="3552500"/>
          </a:xfrm>
          <a:prstGeom prst="roundRect">
            <a:avLst/>
          </a:prstGeom>
          <a:solidFill>
            <a:schemeClr val="tx1">
              <a:lumMod val="95000"/>
            </a:schemeClr>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b="1" dirty="0"/>
          </a:p>
        </p:txBody>
      </p:sp>
      <p:sp>
        <p:nvSpPr>
          <p:cNvPr id="43" name="Rectangle 42">
            <a:extLst>
              <a:ext uri="{FF2B5EF4-FFF2-40B4-BE49-F238E27FC236}">
                <a16:creationId xmlns:a16="http://schemas.microsoft.com/office/drawing/2014/main" id="{25C9C056-CCBF-273E-786E-29BB6471C249}"/>
              </a:ext>
            </a:extLst>
          </p:cNvPr>
          <p:cNvSpPr/>
          <p:nvPr/>
        </p:nvSpPr>
        <p:spPr>
          <a:xfrm>
            <a:off x="6885845" y="2349302"/>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lowchart: Document 4">
            <a:extLst>
              <a:ext uri="{FF2B5EF4-FFF2-40B4-BE49-F238E27FC236}">
                <a16:creationId xmlns:a16="http://schemas.microsoft.com/office/drawing/2014/main" id="{C0820167-6246-1C85-C916-93985158C06D}"/>
              </a:ext>
            </a:extLst>
          </p:cNvPr>
          <p:cNvSpPr/>
          <p:nvPr/>
        </p:nvSpPr>
        <p:spPr>
          <a:xfrm rot="5400000">
            <a:off x="8107404" y="2878911"/>
            <a:ext cx="7002532" cy="1203302"/>
          </a:xfrm>
          <a:prstGeom prst="flowChartDocumen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lowchart: Document 10">
            <a:extLst>
              <a:ext uri="{FF2B5EF4-FFF2-40B4-BE49-F238E27FC236}">
                <a16:creationId xmlns:a16="http://schemas.microsoft.com/office/drawing/2014/main" id="{A8DAB680-368E-9640-2C52-859E308BFF4E}"/>
              </a:ext>
            </a:extLst>
          </p:cNvPr>
          <p:cNvSpPr/>
          <p:nvPr/>
        </p:nvSpPr>
        <p:spPr>
          <a:xfrm rot="5400000">
            <a:off x="8191279" y="28693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ocument 11">
            <a:extLst>
              <a:ext uri="{FF2B5EF4-FFF2-40B4-BE49-F238E27FC236}">
                <a16:creationId xmlns:a16="http://schemas.microsoft.com/office/drawing/2014/main" id="{0473E30E-E11E-8A47-DE8F-F57037E2FAAC}"/>
              </a:ext>
            </a:extLst>
          </p:cNvPr>
          <p:cNvSpPr/>
          <p:nvPr/>
        </p:nvSpPr>
        <p:spPr>
          <a:xfrm rot="5400000">
            <a:off x="8310444" y="2864786"/>
            <a:ext cx="7002532" cy="1203302"/>
          </a:xfrm>
          <a:prstGeom prst="flowChartDocumen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Document 12">
            <a:extLst>
              <a:ext uri="{FF2B5EF4-FFF2-40B4-BE49-F238E27FC236}">
                <a16:creationId xmlns:a16="http://schemas.microsoft.com/office/drawing/2014/main" id="{7C442012-E92E-EB3E-752D-B2EF0A3FEF9B}"/>
              </a:ext>
            </a:extLst>
          </p:cNvPr>
          <p:cNvSpPr/>
          <p:nvPr/>
        </p:nvSpPr>
        <p:spPr>
          <a:xfrm rot="5400000">
            <a:off x="8434686" y="2864786"/>
            <a:ext cx="7002532" cy="1203302"/>
          </a:xfrm>
          <a:prstGeom prst="flowChartDocument">
            <a:avLst/>
          </a:prstGeom>
          <a:solidFill>
            <a:schemeClr val="bg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20A141E1-20BA-E28E-5343-541A0D1C7881}"/>
              </a:ext>
            </a:extLst>
          </p:cNvPr>
          <p:cNvSpPr/>
          <p:nvPr/>
        </p:nvSpPr>
        <p:spPr>
          <a:xfrm>
            <a:off x="-383192" y="-287945"/>
            <a:ext cx="2160000" cy="2160000"/>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tlCol="1" anchor="ctr">
            <a:scene3d>
              <a:camera prst="orthographicFront"/>
              <a:lightRig rig="threePt" dir="t"/>
            </a:scene3d>
            <a:sp3d extrusionH="57150">
              <a:bevelT w="38100" h="38100"/>
            </a:sp3d>
          </a:bodyPr>
          <a:lstStyle/>
          <a:p>
            <a:pPr algn="ctr"/>
            <a:endParaRPr lang="fa-IR" b="1">
              <a:ln w="12700">
                <a:solidFill>
                  <a:schemeClr val="accent5"/>
                </a:solidFill>
                <a:prstDash val="solid"/>
              </a:ln>
              <a:pattFill prst="ltDnDiag">
                <a:fgClr>
                  <a:schemeClr val="accent5">
                    <a:lumMod val="60000"/>
                    <a:lumOff val="40000"/>
                  </a:schemeClr>
                </a:fgClr>
                <a:bgClr>
                  <a:schemeClr val="bg1"/>
                </a:bgClr>
              </a:pattFill>
              <a:effectLst>
                <a:outerShdw blurRad="50800" dist="38100" dir="5400000" algn="t" rotWithShape="0">
                  <a:prstClr val="black">
                    <a:alpha val="40000"/>
                  </a:prstClr>
                </a:outerShdw>
              </a:effectLst>
            </a:endParaRPr>
          </a:p>
        </p:txBody>
      </p:sp>
      <p:sp>
        <p:nvSpPr>
          <p:cNvPr id="6" name="Right Triangle 5">
            <a:extLst>
              <a:ext uri="{FF2B5EF4-FFF2-40B4-BE49-F238E27FC236}">
                <a16:creationId xmlns:a16="http://schemas.microsoft.com/office/drawing/2014/main" id="{68AA4711-1CDD-64F3-4504-C18261ED6FD3}"/>
              </a:ext>
            </a:extLst>
          </p:cNvPr>
          <p:cNvSpPr/>
          <p:nvPr/>
        </p:nvSpPr>
        <p:spPr>
          <a:xfrm rot="16200000">
            <a:off x="10041830" y="4721093"/>
            <a:ext cx="2160000" cy="2160000"/>
          </a:xfrm>
          <a:prstGeom prst="rtTriangle">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Half Frame 7">
            <a:extLst>
              <a:ext uri="{FF2B5EF4-FFF2-40B4-BE49-F238E27FC236}">
                <a16:creationId xmlns:a16="http://schemas.microsoft.com/office/drawing/2014/main" id="{5EAE9303-E78F-BA9F-5D9C-5F96B4F5D696}"/>
              </a:ext>
            </a:extLst>
          </p:cNvPr>
          <p:cNvSpPr/>
          <p:nvPr/>
        </p:nvSpPr>
        <p:spPr>
          <a:xfrm rot="16200000">
            <a:off x="-13065" y="4606752"/>
            <a:ext cx="2259874"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A005792F-F623-063D-7ED7-279BBBB21E14}"/>
              </a:ext>
            </a:extLst>
          </p:cNvPr>
          <p:cNvSpPr/>
          <p:nvPr/>
        </p:nvSpPr>
        <p:spPr>
          <a:xfrm rot="5400000">
            <a:off x="9888118" y="36627"/>
            <a:ext cx="2364971" cy="2260381"/>
          </a:xfrm>
          <a:prstGeom prst="halfFrame">
            <a:avLst>
              <a:gd name="adj1" fmla="val 8478"/>
              <a:gd name="adj2" fmla="val 7900"/>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63F431CC-25DE-DE89-08E0-67AA0BAFCE59}"/>
              </a:ext>
            </a:extLst>
          </p:cNvPr>
          <p:cNvSpPr/>
          <p:nvPr/>
        </p:nvSpPr>
        <p:spPr>
          <a:xfrm rot="18908828">
            <a:off x="8579745" y="56310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4B11211-A406-C3C5-7A25-73A2D694A8DE}"/>
              </a:ext>
            </a:extLst>
          </p:cNvPr>
          <p:cNvSpPr/>
          <p:nvPr/>
        </p:nvSpPr>
        <p:spPr>
          <a:xfrm rot="18908828">
            <a:off x="8304866" y="5783499"/>
            <a:ext cx="5196785" cy="45719"/>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BC2958C-8CE6-1332-7C72-F919CF89800B}"/>
              </a:ext>
            </a:extLst>
          </p:cNvPr>
          <p:cNvSpPr/>
          <p:nvPr/>
        </p:nvSpPr>
        <p:spPr>
          <a:xfrm>
            <a:off x="-36718" y="-104005"/>
            <a:ext cx="1729507" cy="1803943"/>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66074281-7D27-5E55-3CF8-C77EDA44D210}"/>
              </a:ext>
            </a:extLst>
          </p:cNvPr>
          <p:cNvSpPr/>
          <p:nvPr/>
        </p:nvSpPr>
        <p:spPr>
          <a:xfrm rot="3948164">
            <a:off x="-1158784" y="-1104012"/>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2" name="TextBox 1">
            <a:extLst>
              <a:ext uri="{FF2B5EF4-FFF2-40B4-BE49-F238E27FC236}">
                <a16:creationId xmlns:a16="http://schemas.microsoft.com/office/drawing/2014/main" id="{473FE9B0-3346-AD7D-D01D-FBAACA682D71}"/>
              </a:ext>
            </a:extLst>
          </p:cNvPr>
          <p:cNvSpPr txBox="1"/>
          <p:nvPr/>
        </p:nvSpPr>
        <p:spPr>
          <a:xfrm>
            <a:off x="2405379" y="597008"/>
            <a:ext cx="7455477" cy="830997"/>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effectLst>
                  <a:glow rad="228600">
                    <a:schemeClr val="accent6">
                      <a:satMod val="175000"/>
                      <a:alpha val="40000"/>
                    </a:schemeClr>
                  </a:glow>
                </a:effectLst>
                <a:latin typeface="Century Gothic" panose="020B0502020202020204" pitchFamily="34" charset="0"/>
              </a:rPr>
              <a:t>Our Business Areas:</a:t>
            </a:r>
            <a:endParaRPr lang="fa-IR" sz="4800" b="1" dirty="0">
              <a:ln/>
              <a:effectLst>
                <a:glow rad="228600">
                  <a:schemeClr val="accent6">
                    <a:satMod val="175000"/>
                    <a:alpha val="40000"/>
                  </a:schemeClr>
                </a:glow>
              </a:effectLst>
              <a:latin typeface="Century Gothic" panose="020B0502020202020204" pitchFamily="34" charset="0"/>
            </a:endParaRPr>
          </a:p>
        </p:txBody>
      </p:sp>
      <p:sp>
        <p:nvSpPr>
          <p:cNvPr id="42" name="Diamond 41">
            <a:extLst>
              <a:ext uri="{FF2B5EF4-FFF2-40B4-BE49-F238E27FC236}">
                <a16:creationId xmlns:a16="http://schemas.microsoft.com/office/drawing/2014/main" id="{456F9CCA-E754-1201-8F82-A3A882CEC93F}"/>
              </a:ext>
            </a:extLst>
          </p:cNvPr>
          <p:cNvSpPr/>
          <p:nvPr/>
        </p:nvSpPr>
        <p:spPr>
          <a:xfrm>
            <a:off x="5290749" y="1539063"/>
            <a:ext cx="1692000" cy="1692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Diamond 43">
            <a:extLst>
              <a:ext uri="{FF2B5EF4-FFF2-40B4-BE49-F238E27FC236}">
                <a16:creationId xmlns:a16="http://schemas.microsoft.com/office/drawing/2014/main" id="{96516E34-A725-65A0-4E24-F2CF32BD5A77}"/>
              </a:ext>
            </a:extLst>
          </p:cNvPr>
          <p:cNvSpPr/>
          <p:nvPr/>
        </p:nvSpPr>
        <p:spPr>
          <a:xfrm>
            <a:off x="5349146" y="1585870"/>
            <a:ext cx="1584000" cy="1584000"/>
          </a:xfrm>
          <a:prstGeom prst="diamond">
            <a:avLst/>
          </a:prstGeom>
          <a:solidFill>
            <a:schemeClr val="tx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Diamond 44">
            <a:extLst>
              <a:ext uri="{FF2B5EF4-FFF2-40B4-BE49-F238E27FC236}">
                <a16:creationId xmlns:a16="http://schemas.microsoft.com/office/drawing/2014/main" id="{4345EE7F-A061-DCAC-2731-D0C0B584FBA9}"/>
              </a:ext>
            </a:extLst>
          </p:cNvPr>
          <p:cNvSpPr/>
          <p:nvPr/>
        </p:nvSpPr>
        <p:spPr>
          <a:xfrm>
            <a:off x="5399870" y="1637538"/>
            <a:ext cx="1476000" cy="1476000"/>
          </a:xfrm>
          <a:prstGeom prst="diamond">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Diamond 45">
            <a:extLst>
              <a:ext uri="{FF2B5EF4-FFF2-40B4-BE49-F238E27FC236}">
                <a16:creationId xmlns:a16="http://schemas.microsoft.com/office/drawing/2014/main" id="{4B0F53CE-15B0-141A-72F3-0472654D3E59}"/>
              </a:ext>
            </a:extLst>
          </p:cNvPr>
          <p:cNvSpPr/>
          <p:nvPr/>
        </p:nvSpPr>
        <p:spPr>
          <a:xfrm>
            <a:off x="5467118" y="1711975"/>
            <a:ext cx="1332000" cy="1332000"/>
          </a:xfrm>
          <a:prstGeom prst="diamond">
            <a:avLst/>
          </a:prstGeom>
          <a:solidFill>
            <a:schemeClr val="tx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Diamond 46">
            <a:extLst>
              <a:ext uri="{FF2B5EF4-FFF2-40B4-BE49-F238E27FC236}">
                <a16:creationId xmlns:a16="http://schemas.microsoft.com/office/drawing/2014/main" id="{CAD4C78B-3E81-CEDF-1FEA-A91B3955462E}"/>
              </a:ext>
            </a:extLst>
          </p:cNvPr>
          <p:cNvSpPr/>
          <p:nvPr/>
        </p:nvSpPr>
        <p:spPr>
          <a:xfrm>
            <a:off x="5521118" y="1749425"/>
            <a:ext cx="1224000" cy="1224000"/>
          </a:xfrm>
          <a:prstGeom prst="diamond">
            <a:avLst/>
          </a:prstGeom>
          <a:solidFill>
            <a:srgbClr val="DC6419"/>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Arc 47">
            <a:extLst>
              <a:ext uri="{FF2B5EF4-FFF2-40B4-BE49-F238E27FC236}">
                <a16:creationId xmlns:a16="http://schemas.microsoft.com/office/drawing/2014/main" id="{676259F3-6E71-D727-0ECC-DC39DE8B3A04}"/>
              </a:ext>
            </a:extLst>
          </p:cNvPr>
          <p:cNvSpPr/>
          <p:nvPr/>
        </p:nvSpPr>
        <p:spPr>
          <a:xfrm rot="3948164">
            <a:off x="-1082584" y="-105638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49" name="Arc 48">
            <a:extLst>
              <a:ext uri="{FF2B5EF4-FFF2-40B4-BE49-F238E27FC236}">
                <a16:creationId xmlns:a16="http://schemas.microsoft.com/office/drawing/2014/main" id="{3568E814-B5A1-8C05-6F34-194944591B08}"/>
              </a:ext>
            </a:extLst>
          </p:cNvPr>
          <p:cNvSpPr/>
          <p:nvPr/>
        </p:nvSpPr>
        <p:spPr>
          <a:xfrm rot="3948164">
            <a:off x="-1015909" y="-999237"/>
            <a:ext cx="2929311" cy="3483690"/>
          </a:xfrm>
          <a:prstGeom prst="arc">
            <a:avLst>
              <a:gd name="adj1" fmla="val 13903539"/>
              <a:gd name="adj2" fmla="val 1342429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50" name="Rectangle 49">
            <a:extLst>
              <a:ext uri="{FF2B5EF4-FFF2-40B4-BE49-F238E27FC236}">
                <a16:creationId xmlns:a16="http://schemas.microsoft.com/office/drawing/2014/main" id="{A8190042-05C7-C097-7015-36588F5CB906}"/>
              </a:ext>
            </a:extLst>
          </p:cNvPr>
          <p:cNvSpPr/>
          <p:nvPr/>
        </p:nvSpPr>
        <p:spPr>
          <a:xfrm>
            <a:off x="0" y="2361425"/>
            <a:ext cx="5334001" cy="67001"/>
          </a:xfrm>
          <a:prstGeom prst="rect">
            <a:avLst/>
          </a:prstGeom>
          <a:solidFill>
            <a:srgbClr val="DC64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TextBox 9">
            <a:extLst>
              <a:ext uri="{FF2B5EF4-FFF2-40B4-BE49-F238E27FC236}">
                <a16:creationId xmlns:a16="http://schemas.microsoft.com/office/drawing/2014/main" id="{D007546A-D519-1163-5FAF-46752B977B6A}"/>
              </a:ext>
            </a:extLst>
          </p:cNvPr>
          <p:cNvSpPr txBox="1"/>
          <p:nvPr/>
        </p:nvSpPr>
        <p:spPr>
          <a:xfrm>
            <a:off x="470166" y="3339786"/>
            <a:ext cx="10101904" cy="3339376"/>
          </a:xfrm>
          <a:prstGeom prst="rect">
            <a:avLst/>
          </a:prstGeom>
          <a:noFill/>
        </p:spPr>
        <p:txBody>
          <a:bodyPr wrap="square" rtlCol="1">
            <a:spAutoFit/>
          </a:bodyPr>
          <a:lstStyle/>
          <a:p>
            <a:pPr algn="ctr"/>
            <a:r>
              <a:rPr lang="en-US" b="1" dirty="0">
                <a:latin typeface="Century Gothic" panose="020B0502020202020204" pitchFamily="34" charset="0"/>
              </a:rPr>
              <a:t>B. International Trade &amp; Supply</a:t>
            </a:r>
          </a:p>
          <a:p>
            <a:pPr algn="ctr"/>
            <a:endParaRPr lang="en-US" dirty="0">
              <a:latin typeface="Century Gothic" panose="020B0502020202020204" pitchFamily="34" charset="0"/>
            </a:endParaRPr>
          </a:p>
          <a:p>
            <a:r>
              <a:rPr lang="en-US" sz="1700" dirty="0">
                <a:latin typeface="Century Gothic" panose="020B0502020202020204" pitchFamily="34" charset="0"/>
              </a:rPr>
              <a:t>We maintain long-standing relationships with mines, smelters, foundries and traders across the world, enabling us to supply:</a:t>
            </a:r>
          </a:p>
          <a:p>
            <a:endParaRPr lang="en-US" sz="1700" dirty="0">
              <a:latin typeface="Century Gothic" panose="020B0502020202020204" pitchFamily="34" charset="0"/>
            </a:endParaRPr>
          </a:p>
          <a:p>
            <a:pPr marL="285750" lvl="0" indent="-285750">
              <a:buFont typeface="Arial" panose="020B0604020202020204" pitchFamily="34" charset="0"/>
              <a:buChar char="•"/>
            </a:pPr>
            <a:r>
              <a:rPr lang="en-US" sz="1200" dirty="0">
                <a:latin typeface="Century Gothic" panose="020B0502020202020204" pitchFamily="34" charset="0"/>
              </a:rPr>
              <a:t>Chrome Ore &amp; Concentrate (Cr 40-44%)</a:t>
            </a:r>
          </a:p>
          <a:p>
            <a:pPr marL="285750" lvl="0" indent="-285750">
              <a:buFont typeface="Arial" panose="020B0604020202020204" pitchFamily="34" charset="0"/>
              <a:buChar char="•"/>
            </a:pPr>
            <a:r>
              <a:rPr lang="en-US" sz="1200" dirty="0">
                <a:latin typeface="Century Gothic" panose="020B0502020202020204" pitchFamily="34" charset="0"/>
              </a:rPr>
              <a:t>HC Ferrochrome(Cr 62-65%)</a:t>
            </a:r>
          </a:p>
          <a:p>
            <a:pPr marL="285750" lvl="0" indent="-285750">
              <a:buFont typeface="Arial" panose="020B0604020202020204" pitchFamily="34" charset="0"/>
              <a:buChar char="•"/>
            </a:pPr>
            <a:r>
              <a:rPr lang="en-US" sz="1200" dirty="0">
                <a:latin typeface="Century Gothic" panose="020B0502020202020204" pitchFamily="34" charset="0"/>
              </a:rPr>
              <a:t>Ferro-Silicon (Si 74-75%)</a:t>
            </a:r>
          </a:p>
          <a:p>
            <a:pPr marL="285750" lvl="0" indent="-285750">
              <a:buFont typeface="Arial" panose="020B0604020202020204" pitchFamily="34" charset="0"/>
              <a:buChar char="•"/>
            </a:pPr>
            <a:r>
              <a:rPr lang="en-US" sz="1200" dirty="0">
                <a:latin typeface="Century Gothic" panose="020B0502020202020204" pitchFamily="34" charset="0"/>
              </a:rPr>
              <a:t>Copper Concentrate (Cu 20-22%)</a:t>
            </a:r>
          </a:p>
          <a:p>
            <a:pPr marL="285750" lvl="0" indent="-285750">
              <a:buFont typeface="Arial" panose="020B0604020202020204" pitchFamily="34" charset="0"/>
              <a:buChar char="•"/>
            </a:pPr>
            <a:r>
              <a:rPr lang="en-US" sz="1200" dirty="0">
                <a:latin typeface="Century Gothic" panose="020B0502020202020204" pitchFamily="34" charset="0"/>
              </a:rPr>
              <a:t>Steam Coal and Coal Concentrate</a:t>
            </a:r>
          </a:p>
          <a:p>
            <a:pPr marL="285750" lvl="0" indent="-285750">
              <a:buFont typeface="Arial" panose="020B0604020202020204" pitchFamily="34" charset="0"/>
              <a:buChar char="•"/>
            </a:pPr>
            <a:r>
              <a:rPr lang="en-US" sz="1200" dirty="0">
                <a:latin typeface="Century Gothic" panose="020B0502020202020204" pitchFamily="34" charset="0"/>
              </a:rPr>
              <a:t>Steel Billet &amp; Steel Rebar</a:t>
            </a:r>
          </a:p>
          <a:p>
            <a:pPr lvl="0"/>
            <a:endParaRPr lang="en-US" dirty="0">
              <a:latin typeface="Century Gothic" panose="020B0502020202020204" pitchFamily="34" charset="0"/>
            </a:endParaRPr>
          </a:p>
          <a:p>
            <a:r>
              <a:rPr lang="en-US" sz="1700" dirty="0">
                <a:latin typeface="Century Gothic" panose="020B0502020202020204" pitchFamily="34" charset="0"/>
              </a:rPr>
              <a:t>Our supply chain expertise guarantees end-to-end reliability—from sourcing and inspection to shipment and documentation.</a:t>
            </a:r>
          </a:p>
        </p:txBody>
      </p:sp>
    </p:spTree>
    <p:extLst>
      <p:ext uri="{BB962C8B-B14F-4D97-AF65-F5344CB8AC3E}">
        <p14:creationId xmlns:p14="http://schemas.microsoft.com/office/powerpoint/2010/main" val="41122126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878</TotalTime>
  <Words>1918</Words>
  <Application>Microsoft Office PowerPoint</Application>
  <PresentationFormat>Widescreen</PresentationFormat>
  <Paragraphs>470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Berlin Sans FB</vt:lpstr>
      <vt:lpstr>Bookman Old Style</vt:lpstr>
      <vt:lpstr>Calibri</vt:lpstr>
      <vt:lpstr>Century Gothic</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Edvin. S</dc:creator>
  <cp:lastModifiedBy>User</cp:lastModifiedBy>
  <cp:revision>39</cp:revision>
  <dcterms:created xsi:type="dcterms:W3CDTF">2025-10-03T06:43:39Z</dcterms:created>
  <dcterms:modified xsi:type="dcterms:W3CDTF">2026-06-02T11:34:18Z</dcterms:modified>
</cp:coreProperties>
</file>